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81" r:id="rId8"/>
    <p:sldId id="264" r:id="rId9"/>
    <p:sldId id="284" r:id="rId10"/>
    <p:sldId id="285" r:id="rId11"/>
    <p:sldId id="286" r:id="rId12"/>
    <p:sldId id="287" r:id="rId13"/>
    <p:sldId id="293" r:id="rId14"/>
    <p:sldId id="282" r:id="rId15"/>
    <p:sldId id="275" r:id="rId16"/>
    <p:sldId id="269" r:id="rId17"/>
    <p:sldId id="288" r:id="rId18"/>
    <p:sldId id="289" r:id="rId19"/>
    <p:sldId id="290" r:id="rId20"/>
    <p:sldId id="291" r:id="rId21"/>
    <p:sldId id="292" r:id="rId22"/>
    <p:sldId id="294" r:id="rId23"/>
    <p:sldId id="295" r:id="rId24"/>
    <p:sldId id="296" r:id="rId25"/>
    <p:sldId id="283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0" r:id="rId36"/>
  </p:sldIdLst>
  <p:sldSz cx="12192000" cy="6858000"/>
  <p:notesSz cx="6858000" cy="9144000"/>
  <p:custDataLst>
    <p:tags r:id="rId4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691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fld id="{1826A10E-8EB5-4DA4-8788-4BC93FF9527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6E30122A-7C1E-41D3-BB70-6886ED46E24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3D57B78-658D-4749-B428-4F3357E95979}" type="slidenum">
              <a:rPr kumimoji="0" lang="zh-CN" altLang="en-US" sz="1200"/>
            </a:fld>
            <a:endParaRPr kumimoji="0"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无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304588" y="6086475"/>
            <a:ext cx="298450" cy="298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11603038" y="6034088"/>
            <a:ext cx="142875" cy="14128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11690350" y="6248400"/>
            <a:ext cx="60325" cy="603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239500" y="6048375"/>
            <a:ext cx="430213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</a:lstStyle>
          <a:p>
            <a:fld id="{021F1F45-06FD-49DE-843C-6D60027673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2FCC87A-6F92-4D87-91F1-BA456791F473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F550572B-9485-4131-9C2C-7E5EB766EE2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hyperlink" Target="mailto:your_email@youremail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mailto:git@github.com:akrtText/codeTest.git&#21629;&#20196;&#12290;&#24314;&#35758;&#20351;&#29992;SSH" TargetMode="Externa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椭圆 85"/>
          <p:cNvSpPr/>
          <p:nvPr/>
        </p:nvSpPr>
        <p:spPr>
          <a:xfrm rot="11047877" flipV="1">
            <a:off x="8308975" y="5719763"/>
            <a:ext cx="176213" cy="1762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1047877">
            <a:off x="3890963" y="5235575"/>
            <a:ext cx="123825" cy="1238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1047877">
            <a:off x="4294188" y="6721475"/>
            <a:ext cx="123825" cy="1238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1047877">
            <a:off x="8826500" y="5873750"/>
            <a:ext cx="127000" cy="12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1047877">
            <a:off x="7078663" y="6456363"/>
            <a:ext cx="452437" cy="4524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1047877" flipH="1">
            <a:off x="8724900" y="4476750"/>
            <a:ext cx="138113" cy="1381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1047877" flipH="1">
            <a:off x="4899025" y="6496050"/>
            <a:ext cx="139700" cy="1381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047877" flipH="1">
            <a:off x="7996238" y="4240213"/>
            <a:ext cx="422275" cy="4222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69863" y="3019425"/>
            <a:ext cx="517525" cy="5191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6731000" y="6753225"/>
            <a:ext cx="271463" cy="2714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10213975" y="3238500"/>
            <a:ext cx="501650" cy="500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V="1">
            <a:off x="10110788" y="4351338"/>
            <a:ext cx="384175" cy="384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flipV="1">
            <a:off x="4464050" y="5535613"/>
            <a:ext cx="384175" cy="384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817688" y="6245225"/>
            <a:ext cx="471487" cy="471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1842750" y="3402013"/>
            <a:ext cx="271463" cy="2714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102975" y="4179888"/>
            <a:ext cx="269875" cy="271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9615488" y="6046788"/>
            <a:ext cx="271462" cy="271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860675" y="6430963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159625" y="5703888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9618663" y="2452688"/>
            <a:ext cx="282575" cy="2857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9863" y="4748213"/>
            <a:ext cx="550862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flipH="1">
            <a:off x="1428750" y="5278438"/>
            <a:ext cx="368300" cy="3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3117850" y="5554663"/>
            <a:ext cx="608013" cy="6080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6462713" y="6118225"/>
            <a:ext cx="344487" cy="3460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8501063" y="5019675"/>
            <a:ext cx="247650" cy="247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526463" y="6335713"/>
            <a:ext cx="1100137" cy="11001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5118100" y="6583363"/>
            <a:ext cx="728663" cy="7286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flipH="1">
            <a:off x="3421063" y="4489450"/>
            <a:ext cx="309562" cy="3111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9518650" y="5357813"/>
            <a:ext cx="350838" cy="3524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7937500" y="6753225"/>
            <a:ext cx="361950" cy="360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10304463" y="5583238"/>
            <a:ext cx="522287" cy="5222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flipH="1">
            <a:off x="5786438" y="6280150"/>
            <a:ext cx="315912" cy="3159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flipH="1">
            <a:off x="787400" y="4184650"/>
            <a:ext cx="415925" cy="4175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1047877">
            <a:off x="4237038" y="6276975"/>
            <a:ext cx="123825" cy="1238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4870450" y="5681663"/>
            <a:ext cx="669925" cy="6699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7967663" y="6008688"/>
            <a:ext cx="439737" cy="4397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6088063" y="6635750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1652250" y="4589463"/>
            <a:ext cx="728663" cy="7302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0537825" y="6399213"/>
            <a:ext cx="412750" cy="412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465138" y="5934075"/>
            <a:ext cx="730250" cy="7286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4124325" y="5864225"/>
            <a:ext cx="282575" cy="2841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rot="11047877" flipH="1">
            <a:off x="7205663" y="5405438"/>
            <a:ext cx="138112" cy="138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3779838" y="6300788"/>
            <a:ext cx="990600" cy="990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1812925" y="3538538"/>
            <a:ext cx="490538" cy="4905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flipH="1">
            <a:off x="11687175" y="2138363"/>
            <a:ext cx="444500" cy="44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0" y="1858963"/>
            <a:ext cx="628650" cy="627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flipH="1">
            <a:off x="2444750" y="2798763"/>
            <a:ext cx="266700" cy="2682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1047877" flipV="1">
            <a:off x="9999663" y="1350963"/>
            <a:ext cx="149225" cy="149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flipH="1">
            <a:off x="2636838" y="4654550"/>
            <a:ext cx="601662" cy="6000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>
            <a:off x="2490788" y="5783263"/>
            <a:ext cx="382587" cy="3825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>
            <a:off x="7702550" y="4910138"/>
            <a:ext cx="638175" cy="638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>
            <a:off x="9159875" y="4476750"/>
            <a:ext cx="541338" cy="5429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>
            <a:off x="11637963" y="3808413"/>
            <a:ext cx="541337" cy="5429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flipV="1">
            <a:off x="9682163" y="3733800"/>
            <a:ext cx="274637" cy="276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6561138" y="5537200"/>
            <a:ext cx="409575" cy="4095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1"/>
          <a:srcRect l="36905" t="33759" r="32570" b="22025"/>
          <a:stretch>
            <a:fillRect/>
          </a:stretch>
        </p:blipFill>
        <p:spPr>
          <a:xfrm rot="1501864">
            <a:off x="7973266" y="1354132"/>
            <a:ext cx="407562" cy="407562"/>
          </a:xfrm>
          <a:custGeom>
            <a:avLst/>
            <a:gdLst>
              <a:gd name="connsiteX0" fmla="*/ 588998 w 1177996"/>
              <a:gd name="connsiteY0" fmla="*/ 0 h 1177994"/>
              <a:gd name="connsiteX1" fmla="*/ 1177996 w 1177996"/>
              <a:gd name="connsiteY1" fmla="*/ 588997 h 1177994"/>
              <a:gd name="connsiteX2" fmla="*/ 588998 w 1177996"/>
              <a:gd name="connsiteY2" fmla="*/ 1177994 h 1177994"/>
              <a:gd name="connsiteX3" fmla="*/ 0 w 1177996"/>
              <a:gd name="connsiteY3" fmla="*/ 588997 h 1177994"/>
              <a:gd name="connsiteX4" fmla="*/ 588998 w 1177996"/>
              <a:gd name="connsiteY4" fmla="*/ 0 h 117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996" h="1177994">
                <a:moveTo>
                  <a:pt x="588998" y="0"/>
                </a:moveTo>
                <a:cubicBezTo>
                  <a:pt x="914293" y="0"/>
                  <a:pt x="1177996" y="263703"/>
                  <a:pt x="1177996" y="588997"/>
                </a:cubicBezTo>
                <a:cubicBezTo>
                  <a:pt x="1177996" y="914291"/>
                  <a:pt x="914293" y="1177994"/>
                  <a:pt x="588998" y="1177994"/>
                </a:cubicBezTo>
                <a:cubicBezTo>
                  <a:pt x="263703" y="1177994"/>
                  <a:pt x="0" y="914291"/>
                  <a:pt x="0" y="588997"/>
                </a:cubicBezTo>
                <a:cubicBezTo>
                  <a:pt x="0" y="263703"/>
                  <a:pt x="263703" y="0"/>
                  <a:pt x="588998" y="0"/>
                </a:cubicBezTo>
                <a:close/>
              </a:path>
            </a:pathLst>
          </a:custGeom>
        </p:spPr>
      </p:pic>
      <p:sp>
        <p:nvSpPr>
          <p:cNvPr id="197" name="椭圆 196"/>
          <p:cNvSpPr/>
          <p:nvPr/>
        </p:nvSpPr>
        <p:spPr>
          <a:xfrm>
            <a:off x="11261725" y="5419725"/>
            <a:ext cx="271463" cy="2714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 flipV="1">
            <a:off x="11339513" y="6289675"/>
            <a:ext cx="276225" cy="274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3591030" y="272945"/>
            <a:ext cx="5071852" cy="6035780"/>
            <a:chOff x="3565229" y="299530"/>
            <a:chExt cx="5071369" cy="6036844"/>
          </a:xfrm>
        </p:grpSpPr>
        <p:sp>
          <p:nvSpPr>
            <p:cNvPr id="210" name="任意多边形 209"/>
            <p:cNvSpPr/>
            <p:nvPr/>
          </p:nvSpPr>
          <p:spPr>
            <a:xfrm rot="13500000" flipH="1">
              <a:off x="3565124" y="299635"/>
              <a:ext cx="5071580" cy="5071369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3760369" y="2427260"/>
              <a:ext cx="4636646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0" name="文本框 226"/>
            <p:cNvSpPr txBox="1">
              <a:spLocks noChangeArrowheads="1"/>
            </p:cNvSpPr>
            <p:nvPr/>
          </p:nvSpPr>
          <p:spPr bwMode="auto">
            <a:xfrm>
              <a:off x="3705810" y="1946236"/>
              <a:ext cx="1415637" cy="46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研发中心</a:t>
              </a:r>
              <a:endParaRPr kumimoji="0"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229" name="直接连接符 228"/>
            <p:cNvCxnSpPr/>
            <p:nvPr/>
          </p:nvCxnSpPr>
          <p:spPr>
            <a:xfrm>
              <a:off x="3760369" y="2462191"/>
              <a:ext cx="2687381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3760369" y="3448203"/>
              <a:ext cx="4636646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6939828" y="3511714"/>
              <a:ext cx="1457186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9" name="图片 348"/>
            <p:cNvPicPr>
              <a:picLocks noChangeAspect="1"/>
            </p:cNvPicPr>
            <p:nvPr/>
          </p:nvPicPr>
          <p:blipFill>
            <a:blip r:embed="rId1"/>
            <a:srcRect l="35176"/>
            <a:stretch>
              <a:fillRect/>
            </a:stretch>
          </p:blipFill>
          <p:spPr>
            <a:xfrm>
              <a:off x="3775670" y="3572820"/>
              <a:ext cx="2276311" cy="2763554"/>
            </a:xfrm>
            <a:custGeom>
              <a:avLst/>
              <a:gdLst>
                <a:gd name="connsiteX0" fmla="*/ 0 w 2501639"/>
                <a:gd name="connsiteY0" fmla="*/ 0 h 3037113"/>
                <a:gd name="connsiteX1" fmla="*/ 2501639 w 2501639"/>
                <a:gd name="connsiteY1" fmla="*/ 0 h 3037113"/>
                <a:gd name="connsiteX2" fmla="*/ 2501639 w 2501639"/>
                <a:gd name="connsiteY2" fmla="*/ 3031844 h 3037113"/>
                <a:gd name="connsiteX3" fmla="*/ 2499610 w 2501639"/>
                <a:gd name="connsiteY3" fmla="*/ 3037113 h 3037113"/>
                <a:gd name="connsiteX4" fmla="*/ 2494398 w 2501639"/>
                <a:gd name="connsiteY4" fmla="*/ 3037113 h 3037113"/>
                <a:gd name="connsiteX5" fmla="*/ 2494398 w 2501639"/>
                <a:gd name="connsiteY5" fmla="*/ 2995749 h 3037113"/>
                <a:gd name="connsiteX6" fmla="*/ 2459527 w 2501639"/>
                <a:gd name="connsiteY6" fmla="*/ 2905197 h 3037113"/>
                <a:gd name="connsiteX7" fmla="*/ 717381 w 2501639"/>
                <a:gd name="connsiteY7" fmla="*/ 1444903 h 3037113"/>
                <a:gd name="connsiteX8" fmla="*/ 19111 w 2501639"/>
                <a:gd name="connsiteY8" fmla="*/ 132437 h 303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1639" h="3037113">
                  <a:moveTo>
                    <a:pt x="0" y="0"/>
                  </a:moveTo>
                  <a:lnTo>
                    <a:pt x="2501639" y="0"/>
                  </a:lnTo>
                  <a:lnTo>
                    <a:pt x="2501639" y="3031844"/>
                  </a:lnTo>
                  <a:lnTo>
                    <a:pt x="2499610" y="3037113"/>
                  </a:lnTo>
                  <a:lnTo>
                    <a:pt x="2494398" y="3037113"/>
                  </a:lnTo>
                  <a:lnTo>
                    <a:pt x="2494398" y="2995749"/>
                  </a:lnTo>
                  <a:lnTo>
                    <a:pt x="2459527" y="2905197"/>
                  </a:lnTo>
                  <a:cubicBezTo>
                    <a:pt x="2141873" y="2211741"/>
                    <a:pt x="1279306" y="2006828"/>
                    <a:pt x="717381" y="1444903"/>
                  </a:cubicBezTo>
                  <a:cubicBezTo>
                    <a:pt x="344970" y="1072492"/>
                    <a:pt x="112213" y="613311"/>
                    <a:pt x="19111" y="132437"/>
                  </a:cubicBezTo>
                  <a:close/>
                </a:path>
              </a:pathLst>
            </a:custGeom>
          </p:spPr>
        </p:pic>
      </p:grpSp>
      <p:sp>
        <p:nvSpPr>
          <p:cNvPr id="201" name="椭圆 200"/>
          <p:cNvSpPr/>
          <p:nvPr/>
        </p:nvSpPr>
        <p:spPr>
          <a:xfrm>
            <a:off x="8102600" y="1300163"/>
            <a:ext cx="477838" cy="477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>
            <a:off x="3444875" y="3463925"/>
            <a:ext cx="676275" cy="677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" name="文本框 226"/>
          <p:cNvSpPr txBox="1">
            <a:spLocks noChangeArrowheads="1"/>
          </p:cNvSpPr>
          <p:nvPr/>
        </p:nvSpPr>
        <p:spPr bwMode="auto">
          <a:xfrm>
            <a:off x="4101782" y="2566316"/>
            <a:ext cx="39338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dirty="0" smtClean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GitHub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使用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培训</a:t>
            </a:r>
            <a:endParaRPr kumimoji="0" lang="zh-CN" altLang="en-US" sz="4000" dirty="0" smtClean="0">
              <a:solidFill>
                <a:schemeClr val="bg1"/>
              </a:solidFill>
              <a:latin typeface="Century Gothic" panose="020B0502020202020204" pitchFamily="34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197" grpId="0" animBg="1"/>
      <p:bldP spid="198" grpId="0" animBg="1"/>
      <p:bldP spid="201" grpId="0" animBg="1"/>
      <p:bldP spid="2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账号注册步骤</a:t>
            </a:r>
            <a:r>
              <a:rPr kumimoji="0" lang="zh-CN" altLang="en-US" sz="1800" b="1" dirty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38" name="矩形 58"/>
          <p:cNvSpPr>
            <a:spLocks noChangeArrowheads="1"/>
          </p:cNvSpPr>
          <p:nvPr/>
        </p:nvSpPr>
        <p:spPr bwMode="auto">
          <a:xfrm>
            <a:off x="644935" y="1236145"/>
            <a:ext cx="11727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第三步，选择团队规模，学生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 </a:t>
            </a:r>
            <a:r>
              <a:rPr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教师？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3" y="1636255"/>
            <a:ext cx="9610530" cy="449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</a:t>
            </a:r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SSH Key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788" y="1412815"/>
            <a:ext cx="10434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首先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在本地创建ssh </a:t>
            </a: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，输入命令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de-DE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ssh-keygen </a:t>
            </a:r>
            <a:r>
              <a:rPr lang="de-DE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-t rsa -C 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de-DE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"/>
              </a:rPr>
              <a:t>your_email@youremail.com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lang="de-DE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、根据生成的目录，打开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id_rsa.pub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，复制里面的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key: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、回到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上，进入 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Settings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（账户配置），左边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SSH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 GPG 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keys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SSH Key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随便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填，粘贴在你电脑上生成的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、选择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SSH key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84" y="262213"/>
            <a:ext cx="4868862" cy="157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004556"/>
            <a:ext cx="11121600" cy="434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01700" y="35547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git下载网址：https://git-scm.com/downloads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395413" y="2039938"/>
            <a:ext cx="2665412" cy="2346325"/>
            <a:chOff x="1394854" y="2039732"/>
            <a:chExt cx="2666393" cy="2346735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27" name="文本框 5"/>
            <p:cNvSpPr txBox="1">
              <a:spLocks noChangeArrowheads="1"/>
            </p:cNvSpPr>
            <p:nvPr/>
          </p:nvSpPr>
          <p:spPr bwMode="auto">
            <a:xfrm>
              <a:off x="1950177" y="2186816"/>
              <a:ext cx="1960793" cy="201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25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03</a:t>
              </a:r>
              <a:endParaRPr kumimoji="0" lang="zh-CN" altLang="en-US" sz="1250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>
              <a:off x="1394854" y="2289337"/>
              <a:ext cx="2036614" cy="2036614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4" name="椭圆 13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135438" y="2768600"/>
            <a:ext cx="6777037" cy="787400"/>
            <a:chOff x="277329" y="1418946"/>
            <a:chExt cx="5427948" cy="78743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23" name="文本框 17"/>
            <p:cNvSpPr txBox="1">
              <a:spLocks noChangeArrowheads="1"/>
            </p:cNvSpPr>
            <p:nvPr/>
          </p:nvSpPr>
          <p:spPr bwMode="auto">
            <a:xfrm>
              <a:off x="277329" y="1418946"/>
              <a:ext cx="5141865" cy="768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4400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的基本用法</a:t>
              </a:r>
              <a:endParaRPr kumimoji="0"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065588" y="407987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0" grpId="0" animBg="1"/>
      <p:bldP spid="32" grpId="0" animBg="1"/>
      <p:bldP spid="36" grpId="0" animBg="1"/>
      <p:bldP spid="41" grpId="0" animBg="1"/>
      <p:bldP spid="43" grpId="0" animBg="1"/>
      <p:bldP spid="15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5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34" name="文本框 4"/>
            <p:cNvSpPr txBox="1">
              <a:spLocks noChangeArrowheads="1"/>
            </p:cNvSpPr>
            <p:nvPr/>
          </p:nvSpPr>
          <p:spPr bwMode="auto">
            <a:xfrm>
              <a:off x="491177" y="242888"/>
              <a:ext cx="2160129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 bwMode="auto">
          <a:xfrm>
            <a:off x="748069" y="996529"/>
            <a:ext cx="8237311" cy="1003683"/>
            <a:chOff x="1297933" y="4710598"/>
            <a:chExt cx="8240415" cy="1003745"/>
          </a:xfrm>
        </p:grpSpPr>
        <p:sp>
          <p:nvSpPr>
            <p:cNvPr id="105" name="矩形 19"/>
            <p:cNvSpPr>
              <a:spLocks noChangeArrowheads="1"/>
            </p:cNvSpPr>
            <p:nvPr/>
          </p:nvSpPr>
          <p:spPr bwMode="auto">
            <a:xfrm>
              <a:off x="2014092" y="5191090"/>
              <a:ext cx="7524256" cy="523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仓库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通常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用来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组织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管理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个单独的项目，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包含项目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中的所有文件，如文件夹、文件、图片、视频、电子表格、数据集等。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6" name="文本框 20"/>
            <p:cNvSpPr txBox="1"/>
            <p:nvPr/>
          </p:nvSpPr>
          <p:spPr>
            <a:xfrm>
              <a:off x="1297933" y="4710598"/>
              <a:ext cx="2250335" cy="3699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一、创建仓库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 bwMode="auto">
          <a:xfrm>
            <a:off x="748069" y="2061356"/>
            <a:ext cx="10041019" cy="3768305"/>
            <a:chOff x="1297933" y="4710598"/>
            <a:chExt cx="10044803" cy="3768572"/>
          </a:xfrm>
        </p:grpSpPr>
        <p:sp>
          <p:nvSpPr>
            <p:cNvPr id="110" name="矩形 19"/>
            <p:cNvSpPr>
              <a:spLocks noChangeArrowheads="1"/>
            </p:cNvSpPr>
            <p:nvPr/>
          </p:nvSpPr>
          <p:spPr bwMode="auto">
            <a:xfrm>
              <a:off x="1513354" y="5088726"/>
              <a:ext cx="9811118" cy="30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、在页面的最右上角，你的头像的左边，点击“＋”，在弹出的下拉选项中选择“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New repository”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2" name="文本框 20"/>
            <p:cNvSpPr txBox="1"/>
            <p:nvPr/>
          </p:nvSpPr>
          <p:spPr>
            <a:xfrm>
              <a:off x="1297933" y="4710598"/>
              <a:ext cx="2250335" cy="3699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步骤：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5" name="矩形 19"/>
            <p:cNvSpPr>
              <a:spLocks noChangeArrowheads="1"/>
            </p:cNvSpPr>
            <p:nvPr/>
          </p:nvSpPr>
          <p:spPr bwMode="auto">
            <a:xfrm>
              <a:off x="1531618" y="6180316"/>
              <a:ext cx="9811118" cy="30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、在仓库名称输入框中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输入仓库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名称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“****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8" name="矩形 19"/>
            <p:cNvSpPr>
              <a:spLocks noChangeArrowheads="1"/>
            </p:cNvSpPr>
            <p:nvPr/>
          </p:nvSpPr>
          <p:spPr bwMode="auto">
            <a:xfrm>
              <a:off x="1531618" y="6552748"/>
              <a:ext cx="9811118" cy="30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、在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Description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输入框中，填写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个简单的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描述。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9" name="矩形 19"/>
            <p:cNvSpPr>
              <a:spLocks noChangeArrowheads="1"/>
            </p:cNvSpPr>
            <p:nvPr/>
          </p:nvSpPr>
          <p:spPr bwMode="auto">
            <a:xfrm>
              <a:off x="1531618" y="6812384"/>
              <a:ext cx="9811118" cy="10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、选择仓库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类型为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公有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(Public)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或者私有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(Private)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公有仓库：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 </a:t>
              </a:r>
              <a:r>
                <a:rPr lang="en-US" altLang="zh-CN" sz="14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上对于每个人是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可见；</a:t>
              </a:r>
              <a:endPara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私有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仓库：只对于你来说是可用的，仓库的所有者属于你和你所指定要分享的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合作者。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0" name="矩形 19"/>
            <p:cNvSpPr>
              <a:spLocks noChangeArrowheads="1"/>
            </p:cNvSpPr>
            <p:nvPr/>
          </p:nvSpPr>
          <p:spPr bwMode="auto">
            <a:xfrm>
              <a:off x="1519377" y="7848183"/>
              <a:ext cx="9811118" cy="63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、勾选“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Initialize this repository 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with”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中的“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Add a README file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”复选框，创建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README 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文件。</a:t>
              </a:r>
              <a:endPara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、点击“</a:t>
              </a:r>
              <a:r>
                <a:rPr lang="en-US" altLang="zh-CN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Create repository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”按钮创建仓库。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85" y="2747285"/>
            <a:ext cx="9702067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0" y="1543783"/>
            <a:ext cx="11452968" cy="488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一、创建仓库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3" y="2189972"/>
            <a:ext cx="11501374" cy="372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9"/>
          <p:cNvSpPr>
            <a:spLocks noChangeArrowheads="1"/>
          </p:cNvSpPr>
          <p:nvPr/>
        </p:nvSpPr>
        <p:spPr bwMode="auto">
          <a:xfrm>
            <a:off x="1678562" y="1489429"/>
            <a:ext cx="75214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、创建新文件；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、上传文件。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9"/>
          <p:cNvSpPr>
            <a:spLocks noChangeArrowheads="1"/>
          </p:cNvSpPr>
          <p:nvPr/>
        </p:nvSpPr>
        <p:spPr bwMode="auto">
          <a:xfrm>
            <a:off x="1678562" y="1489429"/>
            <a:ext cx="75214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、创建新文件：输入文件名，填写文件内容，填写上传人，添加文件描述，点击创建文件。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58" y="1884329"/>
            <a:ext cx="10700724" cy="248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480" y="4152116"/>
            <a:ext cx="7910871" cy="243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9"/>
          <p:cNvSpPr>
            <a:spLocks noChangeArrowheads="1"/>
          </p:cNvSpPr>
          <p:nvPr/>
        </p:nvSpPr>
        <p:spPr bwMode="auto">
          <a:xfrm>
            <a:off x="1678561" y="1489429"/>
            <a:ext cx="93672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、上传文件：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en-US" altLang="zh-CN" sz="1400" dirty="0"/>
              <a:t>Choose your files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”，选择需要上传的文件，填写上传人，文件描述信息，点击上传。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26" y="2127250"/>
            <a:ext cx="10637123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三、修改文件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9"/>
          <p:cNvSpPr>
            <a:spLocks noChangeArrowheads="1"/>
          </p:cNvSpPr>
          <p:nvPr/>
        </p:nvSpPr>
        <p:spPr bwMode="auto">
          <a:xfrm>
            <a:off x="1570831" y="1399714"/>
            <a:ext cx="9367263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中，保存更改被称为“提交”。每一次提交都需要写一段我们为什么做出修改的备注说明。这些备注说明将对你的更改做出记录，其他伙伴看到之后就知道你每次都提交了什么。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19"/>
          <p:cNvSpPr>
            <a:spLocks noChangeArrowheads="1"/>
          </p:cNvSpPr>
          <p:nvPr/>
        </p:nvSpPr>
        <p:spPr bwMode="auto">
          <a:xfrm>
            <a:off x="1570830" y="2191961"/>
            <a:ext cx="93672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、点击需要修改的文件，进入详情页面。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、点击铅笔图标，进入修改页面。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、修改。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、填写修改的说明信息。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31" y="3576956"/>
            <a:ext cx="9250111" cy="26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、下载文件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8" y="2463037"/>
            <a:ext cx="11243428" cy="344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9"/>
          <p:cNvSpPr>
            <a:spLocks noChangeArrowheads="1"/>
          </p:cNvSpPr>
          <p:nvPr/>
        </p:nvSpPr>
        <p:spPr bwMode="auto">
          <a:xfrm>
            <a:off x="1412368" y="1470738"/>
            <a:ext cx="93672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、通过网页下载，直接点击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Download Zip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进行下载。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、通过命令下载。切换到下载目录，输入 </a:t>
            </a:r>
            <a:r>
              <a:rPr lang="en-US" altLang="zh-CN" sz="1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clone </a:t>
            </a:r>
            <a:r>
              <a:rPr lang="en-US" altLang="zh-CN" sz="1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git@github.com:akrtText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/</a:t>
            </a:r>
            <a:r>
              <a:rPr lang="en-US" altLang="zh-CN" sz="1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codeTest.git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命令。建议使用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SSH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椭圆 185"/>
          <p:cNvSpPr/>
          <p:nvPr/>
        </p:nvSpPr>
        <p:spPr>
          <a:xfrm rot="247877">
            <a:off x="5138738" y="2833688"/>
            <a:ext cx="88900" cy="904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87" name="椭圆 186"/>
          <p:cNvSpPr/>
          <p:nvPr/>
        </p:nvSpPr>
        <p:spPr>
          <a:xfrm rot="10800000">
            <a:off x="5454650" y="6227763"/>
            <a:ext cx="190500" cy="1920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88" name="椭圆 187"/>
          <p:cNvSpPr/>
          <p:nvPr/>
        </p:nvSpPr>
        <p:spPr>
          <a:xfrm rot="10800000">
            <a:off x="5075238" y="5627688"/>
            <a:ext cx="371475" cy="373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89" name="椭圆 188"/>
          <p:cNvSpPr/>
          <p:nvPr/>
        </p:nvSpPr>
        <p:spPr>
          <a:xfrm rot="10800000">
            <a:off x="5349875" y="3590925"/>
            <a:ext cx="192088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1" name="椭圆 190"/>
          <p:cNvSpPr/>
          <p:nvPr/>
        </p:nvSpPr>
        <p:spPr>
          <a:xfrm rot="10800000">
            <a:off x="4916488" y="3005138"/>
            <a:ext cx="485775" cy="4841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2" name="椭圆 191"/>
          <p:cNvSpPr/>
          <p:nvPr/>
        </p:nvSpPr>
        <p:spPr>
          <a:xfrm rot="10800000">
            <a:off x="5340350" y="2749550"/>
            <a:ext cx="304800" cy="3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3" name="椭圆 192"/>
          <p:cNvSpPr/>
          <p:nvPr/>
        </p:nvSpPr>
        <p:spPr>
          <a:xfrm rot="10800000">
            <a:off x="6315075" y="1282700"/>
            <a:ext cx="400050" cy="4000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 rot="247877" flipH="1">
            <a:off x="6086475" y="6538913"/>
            <a:ext cx="96838" cy="968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5" name="椭圆 194"/>
          <p:cNvSpPr/>
          <p:nvPr/>
        </p:nvSpPr>
        <p:spPr>
          <a:xfrm rot="10800000">
            <a:off x="6781800" y="4119563"/>
            <a:ext cx="404813" cy="4048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6" name="椭圆 195"/>
          <p:cNvSpPr/>
          <p:nvPr/>
        </p:nvSpPr>
        <p:spPr>
          <a:xfrm rot="10800000">
            <a:off x="5894388" y="6696075"/>
            <a:ext cx="542925" cy="5429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5591175" y="2770188"/>
            <a:ext cx="1368425" cy="1477962"/>
            <a:chOff x="5591459" y="2770428"/>
            <a:chExt cx="1368690" cy="1477955"/>
          </a:xfrm>
        </p:grpSpPr>
        <p:grpSp>
          <p:nvGrpSpPr>
            <p:cNvPr id="5180" name="组合 11"/>
            <p:cNvGrpSpPr/>
            <p:nvPr/>
          </p:nvGrpSpPr>
          <p:grpSpPr bwMode="auto">
            <a:xfrm>
              <a:off x="5591459" y="2770428"/>
              <a:ext cx="1368690" cy="1368690"/>
              <a:chOff x="6096000" y="1504950"/>
              <a:chExt cx="1085850" cy="108585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096000" y="1504950"/>
                <a:ext cx="1085850" cy="108563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83" name="文本框 7"/>
              <p:cNvSpPr txBox="1">
                <a:spLocks noChangeArrowheads="1"/>
              </p:cNvSpPr>
              <p:nvPr/>
            </p:nvSpPr>
            <p:spPr bwMode="auto">
              <a:xfrm>
                <a:off x="6190509" y="1586210"/>
                <a:ext cx="896834" cy="879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66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</a:rPr>
                  <a:t>02</a:t>
                </a:r>
                <a:endParaRPr kumimoji="0" lang="zh-CN" altLang="en-US" sz="660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pic>
          <p:nvPicPr>
            <p:cNvPr id="182" name="图片 181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 rot="1293395">
              <a:off x="5652795" y="3032900"/>
              <a:ext cx="1215483" cy="1215483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5232400" y="1684338"/>
            <a:ext cx="1176338" cy="1085850"/>
            <a:chOff x="5231859" y="1684578"/>
            <a:chExt cx="1177200" cy="1085850"/>
          </a:xfrm>
        </p:grpSpPr>
        <p:grpSp>
          <p:nvGrpSpPr>
            <p:cNvPr id="5176" name="组合 10"/>
            <p:cNvGrpSpPr/>
            <p:nvPr/>
          </p:nvGrpSpPr>
          <p:grpSpPr bwMode="auto">
            <a:xfrm>
              <a:off x="5323209" y="1684578"/>
              <a:ext cx="1085850" cy="1085850"/>
              <a:chOff x="1276350" y="1504950"/>
              <a:chExt cx="1085850" cy="1085850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277143" y="1504950"/>
                <a:ext cx="1085057" cy="10858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79" name="文本框 6"/>
              <p:cNvSpPr txBox="1">
                <a:spLocks noChangeArrowheads="1"/>
              </p:cNvSpPr>
              <p:nvPr/>
            </p:nvSpPr>
            <p:spPr bwMode="auto">
              <a:xfrm>
                <a:off x="1343825" y="1586210"/>
                <a:ext cx="950902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54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</a:rPr>
                  <a:t>01</a:t>
                </a:r>
                <a:endParaRPr kumimoji="0" lang="zh-CN" altLang="en-US" sz="540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pic>
          <p:nvPicPr>
            <p:cNvPr id="183" name="图片 182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 rot="19343822">
              <a:off x="5231859" y="1742018"/>
              <a:ext cx="1019877" cy="1019877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4905375" y="3916363"/>
            <a:ext cx="1531938" cy="1531937"/>
            <a:chOff x="4905512" y="3916438"/>
            <a:chExt cx="1531210" cy="1531210"/>
          </a:xfrm>
        </p:grpSpPr>
        <p:grpSp>
          <p:nvGrpSpPr>
            <p:cNvPr id="5172" name="组合 13"/>
            <p:cNvGrpSpPr/>
            <p:nvPr/>
          </p:nvGrpSpPr>
          <p:grpSpPr bwMode="auto">
            <a:xfrm>
              <a:off x="4905512" y="3916438"/>
              <a:ext cx="1531210" cy="1531210"/>
              <a:chOff x="1276350" y="4991100"/>
              <a:chExt cx="1085850" cy="108585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276350" y="4991100"/>
                <a:ext cx="1085850" cy="10858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75" name="文本框 8"/>
              <p:cNvSpPr txBox="1">
                <a:spLocks noChangeArrowheads="1"/>
              </p:cNvSpPr>
              <p:nvPr/>
            </p:nvSpPr>
            <p:spPr bwMode="auto">
              <a:xfrm>
                <a:off x="1454258" y="5175970"/>
                <a:ext cx="730029" cy="720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6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</a:rPr>
                  <a:t>03</a:t>
                </a:r>
                <a:endParaRPr kumimoji="0" lang="zh-CN" altLang="en-US" sz="600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 rot="19161339">
              <a:off x="4923632" y="4154443"/>
              <a:ext cx="1152845" cy="1152845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5741988" y="5356225"/>
            <a:ext cx="1436687" cy="1150938"/>
            <a:chOff x="5741798" y="5356201"/>
            <a:chExt cx="1437191" cy="1150765"/>
          </a:xfrm>
        </p:grpSpPr>
        <p:grpSp>
          <p:nvGrpSpPr>
            <p:cNvPr id="5168" name="组合 12"/>
            <p:cNvGrpSpPr/>
            <p:nvPr/>
          </p:nvGrpSpPr>
          <p:grpSpPr bwMode="auto">
            <a:xfrm>
              <a:off x="5741798" y="5366388"/>
              <a:ext cx="1085850" cy="1085850"/>
              <a:chOff x="6099500" y="4991100"/>
              <a:chExt cx="1085850" cy="108585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99500" y="4990436"/>
                <a:ext cx="1086231" cy="10872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71" name="文本框 9"/>
              <p:cNvSpPr txBox="1">
                <a:spLocks noChangeArrowheads="1"/>
              </p:cNvSpPr>
              <p:nvPr/>
            </p:nvSpPr>
            <p:spPr bwMode="auto">
              <a:xfrm>
                <a:off x="6156555" y="5072360"/>
                <a:ext cx="97174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54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</a:rPr>
                  <a:t>04</a:t>
                </a:r>
                <a:endParaRPr kumimoji="0" lang="zh-CN" altLang="en-US" sz="540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 rot="1714423">
              <a:off x="6028224" y="5356201"/>
              <a:ext cx="1150765" cy="1150765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98" name="椭圆 197"/>
          <p:cNvSpPr/>
          <p:nvPr/>
        </p:nvSpPr>
        <p:spPr>
          <a:xfrm rot="10800000">
            <a:off x="6435725" y="4940300"/>
            <a:ext cx="233363" cy="233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14300" y="1765300"/>
            <a:ext cx="11796713" cy="4575175"/>
            <a:chOff x="114547" y="1764793"/>
            <a:chExt cx="11796471" cy="4576263"/>
          </a:xfrm>
        </p:grpSpPr>
        <p:grpSp>
          <p:nvGrpSpPr>
            <p:cNvPr id="5148" name="组合 213"/>
            <p:cNvGrpSpPr/>
            <p:nvPr/>
          </p:nvGrpSpPr>
          <p:grpSpPr bwMode="auto">
            <a:xfrm>
              <a:off x="376480" y="1764793"/>
              <a:ext cx="4819551" cy="811406"/>
              <a:chOff x="376480" y="1764793"/>
              <a:chExt cx="4819551" cy="811406"/>
            </a:xfrm>
          </p:grpSpPr>
          <p:cxnSp>
            <p:nvCxnSpPr>
              <p:cNvPr id="209" name="直接连接符 208"/>
              <p:cNvCxnSpPr/>
              <p:nvPr/>
            </p:nvCxnSpPr>
            <p:spPr>
              <a:xfrm>
                <a:off x="411404" y="2207811"/>
                <a:ext cx="476716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5" name="文本框 210"/>
              <p:cNvSpPr txBox="1">
                <a:spLocks noChangeArrowheads="1"/>
              </p:cNvSpPr>
              <p:nvPr/>
            </p:nvSpPr>
            <p:spPr bwMode="auto">
              <a:xfrm>
                <a:off x="2229054" y="1764793"/>
                <a:ext cx="2908240" cy="462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kumimoji="0" lang="en-US" altLang="zh-CN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GitHub</a:t>
                </a:r>
                <a:r>
                  <a:rPr kumimoji="0" lang="zh-CN" altLang="en-US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的作用</a:t>
                </a:r>
                <a:endPara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67" name="文本框 212"/>
              <p:cNvSpPr txBox="1">
                <a:spLocks noChangeArrowheads="1"/>
              </p:cNvSpPr>
              <p:nvPr/>
            </p:nvSpPr>
            <p:spPr bwMode="auto">
              <a:xfrm>
                <a:off x="376480" y="2268151"/>
                <a:ext cx="4819551" cy="308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介绍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是什么以及它的主要作用。</a:t>
                </a:r>
                <a:endParaRPr kumimoji="0" lang="zh-CN" altLang="en-US" sz="1400" dirty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5149" name="组合 214"/>
            <p:cNvGrpSpPr/>
            <p:nvPr/>
          </p:nvGrpSpPr>
          <p:grpSpPr bwMode="auto">
            <a:xfrm>
              <a:off x="114547" y="3876258"/>
              <a:ext cx="4819551" cy="837224"/>
              <a:chOff x="375408" y="1737945"/>
              <a:chExt cx="4819551" cy="837224"/>
            </a:xfrm>
          </p:grpSpPr>
          <p:cxnSp>
            <p:nvCxnSpPr>
              <p:cNvPr id="216" name="直接连接符 215"/>
              <p:cNvCxnSpPr/>
              <p:nvPr/>
            </p:nvCxnSpPr>
            <p:spPr>
              <a:xfrm>
                <a:off x="410332" y="2206781"/>
                <a:ext cx="47671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1" name="文本框 216"/>
              <p:cNvSpPr txBox="1">
                <a:spLocks noChangeArrowheads="1"/>
              </p:cNvSpPr>
              <p:nvPr/>
            </p:nvSpPr>
            <p:spPr bwMode="auto">
              <a:xfrm>
                <a:off x="2229316" y="1737945"/>
                <a:ext cx="29075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kumimoji="0" lang="en-US" altLang="zh-CN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GitHub</a:t>
                </a:r>
                <a:r>
                  <a:rPr kumimoji="0" lang="zh-CN" altLang="en-US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的用法</a:t>
                </a:r>
                <a:endPara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63" name="文本框 218"/>
              <p:cNvSpPr txBox="1">
                <a:spLocks noChangeArrowheads="1"/>
              </p:cNvSpPr>
              <p:nvPr/>
            </p:nvSpPr>
            <p:spPr bwMode="auto">
              <a:xfrm>
                <a:off x="375408" y="2267121"/>
                <a:ext cx="4819551" cy="308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介绍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基本的两种用法，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1.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命令；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2.web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。</a:t>
                </a:r>
                <a:endParaRPr kumimoji="0" lang="zh-CN" altLang="en-US" sz="1400" dirty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5150" name="组合 219"/>
            <p:cNvGrpSpPr/>
            <p:nvPr/>
          </p:nvGrpSpPr>
          <p:grpSpPr bwMode="auto">
            <a:xfrm>
              <a:off x="7010337" y="3008956"/>
              <a:ext cx="4900681" cy="797848"/>
              <a:chOff x="277330" y="1745441"/>
              <a:chExt cx="4900681" cy="797848"/>
            </a:xfrm>
          </p:grpSpPr>
          <p:cxnSp>
            <p:nvCxnSpPr>
              <p:cNvPr id="221" name="直接连接符 220"/>
              <p:cNvCxnSpPr/>
              <p:nvPr/>
            </p:nvCxnSpPr>
            <p:spPr>
              <a:xfrm>
                <a:off x="410846" y="2206659"/>
                <a:ext cx="47671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57" name="文本框 221"/>
              <p:cNvSpPr txBox="1">
                <a:spLocks noChangeArrowheads="1"/>
              </p:cNvSpPr>
              <p:nvPr/>
            </p:nvSpPr>
            <p:spPr bwMode="auto">
              <a:xfrm>
                <a:off x="277330" y="1745441"/>
                <a:ext cx="29075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注册</a:t>
                </a:r>
                <a:r>
                  <a:rPr kumimoji="0" lang="en-US" altLang="zh-CN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GitHub</a:t>
                </a:r>
                <a:endPara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59" name="文本框 223"/>
              <p:cNvSpPr txBox="1">
                <a:spLocks noChangeArrowheads="1"/>
              </p:cNvSpPr>
              <p:nvPr/>
            </p:nvSpPr>
            <p:spPr bwMode="auto">
              <a:xfrm>
                <a:off x="299724" y="2235241"/>
                <a:ext cx="4819551" cy="308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注册一个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账号，开始使用</a:t>
                </a:r>
                <a:r>
                  <a:rPr kumimoji="0" lang="en-US" altLang="zh-CN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。</a:t>
                </a:r>
                <a:endParaRPr kumimoji="0" lang="zh-CN" altLang="en-US" sz="1400" dirty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5151" name="组合 224"/>
            <p:cNvGrpSpPr/>
            <p:nvPr/>
          </p:nvGrpSpPr>
          <p:grpSpPr bwMode="auto">
            <a:xfrm>
              <a:off x="6847261" y="5542796"/>
              <a:ext cx="4900248" cy="798260"/>
              <a:chOff x="277330" y="1745441"/>
              <a:chExt cx="4900248" cy="798260"/>
            </a:xfrm>
          </p:grpSpPr>
          <p:cxnSp>
            <p:nvCxnSpPr>
              <p:cNvPr id="226" name="直接连接符 225"/>
              <p:cNvCxnSpPr/>
              <p:nvPr/>
            </p:nvCxnSpPr>
            <p:spPr>
              <a:xfrm>
                <a:off x="410413" y="2207071"/>
                <a:ext cx="47671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53" name="文本框 226"/>
              <p:cNvSpPr txBox="1">
                <a:spLocks noChangeArrowheads="1"/>
              </p:cNvSpPr>
              <p:nvPr/>
            </p:nvSpPr>
            <p:spPr bwMode="auto">
              <a:xfrm>
                <a:off x="277330" y="1745441"/>
                <a:ext cx="29075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</a:t>
                </a:r>
                <a:endPara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55" name="文本框 228"/>
              <p:cNvSpPr txBox="1">
                <a:spLocks noChangeArrowheads="1"/>
              </p:cNvSpPr>
              <p:nvPr/>
            </p:nvSpPr>
            <p:spPr bwMode="auto">
              <a:xfrm>
                <a:off x="299291" y="2235653"/>
                <a:ext cx="4819551" cy="308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 sz="1400" dirty="0" smtClean="0">
                    <a:solidFill>
                      <a:srgbClr val="7F7F7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进行团队管理</a:t>
                </a:r>
                <a:endParaRPr kumimoji="0" lang="zh-CN" altLang="en-US" sz="1400" dirty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30" name="椭圆 229"/>
          <p:cNvSpPr/>
          <p:nvPr/>
        </p:nvSpPr>
        <p:spPr>
          <a:xfrm rot="10800000">
            <a:off x="6854825" y="2268538"/>
            <a:ext cx="242888" cy="2428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231" name="椭圆 230"/>
          <p:cNvSpPr/>
          <p:nvPr/>
        </p:nvSpPr>
        <p:spPr>
          <a:xfrm rot="10800000">
            <a:off x="6507163" y="1958975"/>
            <a:ext cx="188912" cy="1889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232" name="椭圆 231"/>
          <p:cNvSpPr/>
          <p:nvPr/>
        </p:nvSpPr>
        <p:spPr>
          <a:xfrm rot="10800000">
            <a:off x="6538913" y="2301875"/>
            <a:ext cx="152400" cy="15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233" name="椭圆 232"/>
          <p:cNvSpPr/>
          <p:nvPr/>
        </p:nvSpPr>
        <p:spPr>
          <a:xfrm rot="10800000">
            <a:off x="7067550" y="4816475"/>
            <a:ext cx="152400" cy="1539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4905375" y="-1123950"/>
            <a:ext cx="2343150" cy="2343150"/>
            <a:chOff x="4905189" y="-1123733"/>
            <a:chExt cx="2342574" cy="2342574"/>
          </a:xfrm>
        </p:grpSpPr>
        <p:sp>
          <p:nvSpPr>
            <p:cNvPr id="202" name="任意多边形 201"/>
            <p:cNvSpPr/>
            <p:nvPr/>
          </p:nvSpPr>
          <p:spPr>
            <a:xfrm rot="13500000" flipH="1">
              <a:off x="4905189" y="-1123733"/>
              <a:ext cx="2342574" cy="2342574"/>
            </a:xfrm>
            <a:custGeom>
              <a:avLst/>
              <a:gdLst>
                <a:gd name="connsiteX0" fmla="*/ 0 w 2342574"/>
                <a:gd name="connsiteY0" fmla="*/ 116757 h 2342574"/>
                <a:gd name="connsiteX1" fmla="*/ 2225818 w 2342574"/>
                <a:gd name="connsiteY1" fmla="*/ 2342574 h 2342574"/>
                <a:gd name="connsiteX2" fmla="*/ 2307225 w 2342574"/>
                <a:gd name="connsiteY2" fmla="*/ 2080322 h 2342574"/>
                <a:gd name="connsiteX3" fmla="*/ 2342574 w 2342574"/>
                <a:gd name="connsiteY3" fmla="*/ 1729671 h 2342574"/>
                <a:gd name="connsiteX4" fmla="*/ 2206215 w 2342574"/>
                <a:gd name="connsiteY4" fmla="*/ 180329 h 2342574"/>
                <a:gd name="connsiteX5" fmla="*/ 2233153 w 2342574"/>
                <a:gd name="connsiteY5" fmla="*/ 119650 h 2342574"/>
                <a:gd name="connsiteX6" fmla="*/ 2259713 w 2342574"/>
                <a:gd name="connsiteY6" fmla="*/ 93089 h 2342574"/>
                <a:gd name="connsiteX7" fmla="*/ 2241319 w 2342574"/>
                <a:gd name="connsiteY7" fmla="*/ 101255 h 2342574"/>
                <a:gd name="connsiteX8" fmla="*/ 2249485 w 2342574"/>
                <a:gd name="connsiteY8" fmla="*/ 82861 h 2342574"/>
                <a:gd name="connsiteX9" fmla="*/ 2222925 w 2342574"/>
                <a:gd name="connsiteY9" fmla="*/ 109421 h 2342574"/>
                <a:gd name="connsiteX10" fmla="*/ 2162245 w 2342574"/>
                <a:gd name="connsiteY10" fmla="*/ 136359 h 2342574"/>
                <a:gd name="connsiteX11" fmla="*/ 612904 w 2342574"/>
                <a:gd name="connsiteY11" fmla="*/ 0 h 2342574"/>
                <a:gd name="connsiteX12" fmla="*/ 262254 w 2342574"/>
                <a:gd name="connsiteY12" fmla="*/ 35349 h 23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2574" h="2342574">
                  <a:moveTo>
                    <a:pt x="0" y="116757"/>
                  </a:moveTo>
                  <a:lnTo>
                    <a:pt x="2225818" y="2342574"/>
                  </a:lnTo>
                  <a:lnTo>
                    <a:pt x="2307225" y="2080322"/>
                  </a:lnTo>
                  <a:cubicBezTo>
                    <a:pt x="2330403" y="1967058"/>
                    <a:pt x="2342574" y="1849786"/>
                    <a:pt x="2342574" y="1729671"/>
                  </a:cubicBezTo>
                  <a:cubicBezTo>
                    <a:pt x="2342574" y="1185952"/>
                    <a:pt x="2024401" y="669505"/>
                    <a:pt x="2206215" y="180329"/>
                  </a:cubicBezTo>
                  <a:lnTo>
                    <a:pt x="2233153" y="119650"/>
                  </a:lnTo>
                  <a:lnTo>
                    <a:pt x="2259713" y="93089"/>
                  </a:lnTo>
                  <a:lnTo>
                    <a:pt x="2241319" y="101255"/>
                  </a:lnTo>
                  <a:lnTo>
                    <a:pt x="2249485" y="82861"/>
                  </a:lnTo>
                  <a:lnTo>
                    <a:pt x="2222925" y="109421"/>
                  </a:lnTo>
                  <a:lnTo>
                    <a:pt x="2162245" y="136359"/>
                  </a:lnTo>
                  <a:cubicBezTo>
                    <a:pt x="1673070" y="318173"/>
                    <a:pt x="1156623" y="0"/>
                    <a:pt x="612904" y="0"/>
                  </a:cubicBezTo>
                  <a:cubicBezTo>
                    <a:pt x="492789" y="0"/>
                    <a:pt x="375517" y="12172"/>
                    <a:pt x="262254" y="3534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143" name="组合 206"/>
            <p:cNvGrpSpPr/>
            <p:nvPr/>
          </p:nvGrpSpPr>
          <p:grpSpPr bwMode="auto">
            <a:xfrm>
              <a:off x="5482116" y="-75988"/>
              <a:ext cx="1188720" cy="1037377"/>
              <a:chOff x="5437105" y="14100"/>
              <a:chExt cx="1188720" cy="1037377"/>
            </a:xfrm>
          </p:grpSpPr>
          <p:sp>
            <p:nvSpPr>
              <p:cNvPr id="5145" name="文本框 202"/>
              <p:cNvSpPr txBox="1">
                <a:spLocks noChangeArrowheads="1"/>
              </p:cNvSpPr>
              <p:nvPr/>
            </p:nvSpPr>
            <p:spPr bwMode="auto">
              <a:xfrm>
                <a:off x="5939099" y="14100"/>
                <a:ext cx="184731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4400">
                  <a:solidFill>
                    <a:schemeClr val="bg1"/>
                  </a:solidFill>
                  <a:latin typeface="方正清刻本悦宋简体" pitchFamily="2" charset="-122"/>
                  <a:ea typeface="方正清刻本悦宋简体" pitchFamily="2" charset="-122"/>
                </a:endParaRPr>
              </a:p>
            </p:txBody>
          </p:sp>
          <p:cxnSp>
            <p:nvCxnSpPr>
              <p:cNvPr id="205" name="直接连接符 204"/>
              <p:cNvCxnSpPr/>
              <p:nvPr/>
            </p:nvCxnSpPr>
            <p:spPr>
              <a:xfrm>
                <a:off x="5437886" y="723286"/>
                <a:ext cx="1187158" cy="0"/>
              </a:xfrm>
              <a:prstGeom prst="line">
                <a:avLst/>
              </a:prstGeom>
              <a:ln>
                <a:solidFill>
                  <a:schemeClr val="bg1">
                    <a:alpha val="5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7" name="文本框 205"/>
              <p:cNvSpPr txBox="1">
                <a:spLocks noChangeArrowheads="1"/>
              </p:cNvSpPr>
              <p:nvPr/>
            </p:nvSpPr>
            <p:spPr bwMode="auto">
              <a:xfrm>
                <a:off x="5473780" y="743700"/>
                <a:ext cx="111537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CONTENTS</a:t>
                </a:r>
                <a:endParaRPr kumimoji="0" lang="zh-CN" altLang="en-US" sz="1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pic>
          <p:nvPicPr>
            <p:cNvPr id="5144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810" y="-192446"/>
              <a:ext cx="1792379" cy="117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88" grpId="0" animBg="1"/>
      <p:bldP spid="189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8" grpId="0" animBg="1"/>
      <p:bldP spid="230" grpId="0" animBg="1"/>
      <p:bldP spid="231" grpId="0" animBg="1"/>
      <p:bldP spid="232" grpId="0" animBg="1"/>
      <p:bldP spid="2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五、添加合作者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9"/>
          <p:cNvSpPr>
            <a:spLocks noChangeArrowheads="1"/>
          </p:cNvSpPr>
          <p:nvPr/>
        </p:nvSpPr>
        <p:spPr bwMode="auto">
          <a:xfrm>
            <a:off x="1412368" y="1470738"/>
            <a:ext cx="93672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、选择需要合作管理的仓库，点击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Settings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、选择</a:t>
            </a:r>
            <a:r>
              <a:rPr lang="en-US" altLang="zh-CN" sz="1400" dirty="0" smtClean="0"/>
              <a:t>Collaborators(</a:t>
            </a:r>
            <a:r>
              <a:rPr lang="zh-CN" altLang="en-US" sz="1400" dirty="0" smtClean="0"/>
              <a:t>合作者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，点击</a:t>
            </a:r>
            <a:r>
              <a:rPr lang="en-US" altLang="zh-CN" sz="1400" dirty="0"/>
              <a:t>add </a:t>
            </a:r>
            <a:r>
              <a:rPr lang="en-US" altLang="zh-CN" sz="1400" dirty="0" err="1" smtClean="0"/>
              <a:t>prople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添加人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、输入被邀请人邮箱，点击添加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、复制邀请链接，发送给被邀请人。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5" y="2852953"/>
            <a:ext cx="9274519" cy="399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14" y="3118887"/>
            <a:ext cx="633253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14" y="3429000"/>
            <a:ext cx="63627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1" y="1849699"/>
            <a:ext cx="10794304" cy="488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 rot="11047877" flipH="1">
            <a:off x="10956925" y="2805113"/>
            <a:ext cx="177800" cy="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五、添加合作者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9"/>
          <p:cNvSpPr>
            <a:spLocks noChangeArrowheads="1"/>
          </p:cNvSpPr>
          <p:nvPr/>
        </p:nvSpPr>
        <p:spPr bwMode="auto">
          <a:xfrm>
            <a:off x="1412368" y="1470738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被邀请人打开链接，点击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Accept invitation(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接受邀请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8" y="1849624"/>
            <a:ext cx="11443040" cy="480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650614" cy="461962"/>
            <a:chOff x="0" y="242888"/>
            <a:chExt cx="2651306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491176" y="242888"/>
              <a:ext cx="216013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err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六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、基本的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3646" y="1957241"/>
            <a:ext cx="12535620" cy="2482418"/>
            <a:chOff x="373646" y="1957241"/>
            <a:chExt cx="12535620" cy="2482418"/>
          </a:xfrm>
        </p:grpSpPr>
        <p:sp>
          <p:nvSpPr>
            <p:cNvPr id="16" name="矩形 19"/>
            <p:cNvSpPr>
              <a:spLocks noChangeArrowheads="1"/>
            </p:cNvSpPr>
            <p:nvPr/>
          </p:nvSpPr>
          <p:spPr bwMode="auto">
            <a:xfrm>
              <a:off x="7152586" y="3275169"/>
              <a:ext cx="5756680" cy="378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上传到</a:t>
              </a:r>
              <a:r>
                <a:rPr lang="en-US" altLang="zh-CN" sz="1400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lang="zh-CN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仓库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73646" y="1957241"/>
              <a:ext cx="11961230" cy="2482418"/>
              <a:chOff x="373646" y="1464906"/>
              <a:chExt cx="11961230" cy="2482418"/>
            </a:xfrm>
          </p:grpSpPr>
          <p:sp>
            <p:nvSpPr>
              <p:cNvPr id="12" name="矩形 19"/>
              <p:cNvSpPr>
                <a:spLocks noChangeArrowheads="1"/>
              </p:cNvSpPr>
              <p:nvPr/>
            </p:nvSpPr>
            <p:spPr bwMode="auto">
              <a:xfrm>
                <a:off x="8453536" y="1464906"/>
                <a:ext cx="388134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1400" dirty="0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将</a:t>
                </a:r>
                <a:r>
                  <a:rPr lang="en-US" altLang="zh-CN" sz="1400" dirty="0" err="1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zh-CN" altLang="en-US" sz="1400" dirty="0" smtClean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上的仓库克隆到本地仓库（文件夹）</a:t>
                </a:r>
                <a:endPara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373646" y="1492898"/>
                <a:ext cx="10761079" cy="2454426"/>
                <a:chOff x="373646" y="1492898"/>
                <a:chExt cx="10761079" cy="2454426"/>
              </a:xfrm>
            </p:grpSpPr>
            <p:sp>
              <p:nvSpPr>
                <p:cNvPr id="54" name="椭圆 53"/>
                <p:cNvSpPr/>
                <p:nvPr/>
              </p:nvSpPr>
              <p:spPr>
                <a:xfrm rot="11047877" flipH="1">
                  <a:off x="10956925" y="2805113"/>
                  <a:ext cx="177800" cy="1778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09" t="14992" r="11123" b="15614"/>
                <a:stretch>
                  <a:fillRect/>
                </a:stretch>
              </p:blipFill>
              <p:spPr bwMode="auto">
                <a:xfrm>
                  <a:off x="373646" y="1492898"/>
                  <a:ext cx="8079889" cy="373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7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591"/>
                <a:stretch>
                  <a:fillRect/>
                </a:stretch>
              </p:blipFill>
              <p:spPr bwMode="auto">
                <a:xfrm>
                  <a:off x="401638" y="1953649"/>
                  <a:ext cx="1974554" cy="3238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矩形 19"/>
                <p:cNvSpPr>
                  <a:spLocks noChangeArrowheads="1"/>
                </p:cNvSpPr>
                <p:nvPr/>
              </p:nvSpPr>
              <p:spPr bwMode="auto">
                <a:xfrm>
                  <a:off x="2472920" y="1953649"/>
                  <a:ext cx="5756680" cy="415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1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初始化空 </a:t>
                  </a:r>
                  <a:r>
                    <a:rPr lang="en-US" altLang="zh-CN" sz="1400" dirty="0" err="1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Git</a:t>
                  </a:r>
                  <a:r>
                    <a:rPr lang="en-US" altLang="zh-CN" sz="1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zh-CN" altLang="en-US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仓库，将当前文件夹设为本地仓库</a:t>
                  </a:r>
                  <a:endParaRPr lang="en-US" altLang="zh-CN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pic>
              <p:nvPicPr>
                <p:cNvPr id="3076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646" y="2380325"/>
                  <a:ext cx="2786628" cy="344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4" name="矩形 19"/>
                <p:cNvSpPr>
                  <a:spLocks noChangeArrowheads="1"/>
                </p:cNvSpPr>
                <p:nvPr/>
              </p:nvSpPr>
              <p:spPr bwMode="auto">
                <a:xfrm>
                  <a:off x="3217660" y="2309041"/>
                  <a:ext cx="5756680" cy="378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将</a:t>
                  </a:r>
                  <a:r>
                    <a:rPr lang="en-US" altLang="zh-CN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index.html</a:t>
                  </a:r>
                  <a:r>
                    <a:rPr lang="zh-CN" altLang="en-US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文件提交到缓存</a:t>
                  </a:r>
                  <a:endParaRPr lang="en-US" altLang="zh-CN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pic>
              <p:nvPicPr>
                <p:cNvPr id="3077" name="Picture 5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37" y="2798939"/>
                  <a:ext cx="6764581" cy="3641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78" name="Picture 6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25922"/>
                <a:stretch>
                  <a:fillRect/>
                </a:stretch>
              </p:blipFill>
              <p:spPr bwMode="auto">
                <a:xfrm>
                  <a:off x="401638" y="3259009"/>
                  <a:ext cx="3335366" cy="2399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" name="矩形 19"/>
                <p:cNvSpPr>
                  <a:spLocks noChangeArrowheads="1"/>
                </p:cNvSpPr>
                <p:nvPr/>
              </p:nvSpPr>
              <p:spPr bwMode="auto">
                <a:xfrm>
                  <a:off x="3858880" y="3189552"/>
                  <a:ext cx="5756680" cy="378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设置说明信息</a:t>
                  </a:r>
                  <a:endParaRPr lang="en-US" altLang="zh-CN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pic>
              <p:nvPicPr>
                <p:cNvPr id="3079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637" y="3568438"/>
                  <a:ext cx="1571178" cy="3130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" name="矩形 19"/>
                <p:cNvSpPr>
                  <a:spLocks noChangeArrowheads="1"/>
                </p:cNvSpPr>
                <p:nvPr/>
              </p:nvSpPr>
              <p:spPr bwMode="auto">
                <a:xfrm>
                  <a:off x="2069321" y="3568438"/>
                  <a:ext cx="5756680" cy="378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1400" dirty="0" smtClean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查看</a:t>
                  </a:r>
                  <a:r>
                    <a:rPr lang="zh-CN" altLang="en-US" sz="1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仓库当前的状态，显示有变更的文件</a:t>
                  </a:r>
                  <a:endParaRPr lang="en-US" altLang="zh-CN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</p:grpSp>
      </p:grp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992281" y="6078373"/>
            <a:ext cx="575668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教程链接：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https://www.runoob.com/git/git-tutorial.html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395413" y="2039938"/>
            <a:ext cx="2665412" cy="2346325"/>
            <a:chOff x="1394854" y="2039732"/>
            <a:chExt cx="2666393" cy="2346735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23" name="文本框 5"/>
            <p:cNvSpPr txBox="1">
              <a:spLocks noChangeArrowheads="1"/>
            </p:cNvSpPr>
            <p:nvPr/>
          </p:nvSpPr>
          <p:spPr bwMode="auto">
            <a:xfrm>
              <a:off x="1950177" y="2186816"/>
              <a:ext cx="1960793" cy="201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25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04</a:t>
              </a:r>
              <a:endParaRPr kumimoji="0" lang="zh-CN" altLang="en-US" sz="1250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>
              <a:off x="1394854" y="2289337"/>
              <a:ext cx="2036614" cy="2036614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4" name="椭圆 13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135438" y="2768600"/>
            <a:ext cx="6777037" cy="1237080"/>
            <a:chOff x="277329" y="1418946"/>
            <a:chExt cx="5427948" cy="123713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9" name="文本框 17"/>
            <p:cNvSpPr txBox="1">
              <a:spLocks noChangeArrowheads="1"/>
            </p:cNvSpPr>
            <p:nvPr/>
          </p:nvSpPr>
          <p:spPr bwMode="auto">
            <a:xfrm>
              <a:off x="277329" y="1418946"/>
              <a:ext cx="5141865" cy="768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0" lang="en-US" altLang="zh-CN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organization)</a:t>
              </a:r>
              <a:endParaRPr kumimoji="0"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1" name="文本框 19"/>
            <p:cNvSpPr txBox="1">
              <a:spLocks noChangeArrowheads="1"/>
            </p:cNvSpPr>
            <p:nvPr/>
          </p:nvSpPr>
          <p:spPr bwMode="auto">
            <a:xfrm>
              <a:off x="277329" y="2317510"/>
              <a:ext cx="5427948" cy="338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进行团队管理</a:t>
              </a:r>
              <a:endParaRPr kumimoji="0" lang="zh-CN" altLang="en-US" sz="16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065588" y="407987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0" grpId="0" animBg="1"/>
      <p:bldP spid="32" grpId="0" animBg="1"/>
      <p:bldP spid="36" grpId="0" animBg="1"/>
      <p:bldP spid="41" grpId="0" animBg="1"/>
      <p:bldP spid="43" grpId="0" animBg="1"/>
      <p:bldP spid="15" grpId="0" animBg="1"/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一、创建组织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41780" y="1365861"/>
            <a:ext cx="93672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、点击主界面右上角加号，选择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organization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3" y="1843089"/>
            <a:ext cx="10310813" cy="135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9353550" y="2771775"/>
            <a:ext cx="962025" cy="20955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9"/>
          <p:cNvSpPr>
            <a:spLocks noChangeArrowheads="1"/>
          </p:cNvSpPr>
          <p:nvPr/>
        </p:nvSpPr>
        <p:spPr bwMode="auto">
          <a:xfrm>
            <a:off x="1141780" y="3429000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选择组织的功能。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6" y="3512975"/>
            <a:ext cx="7386400" cy="315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一、创建组织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41780" y="1365861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、输入组织名称，邮箱地址，选择该组织属于个人还是企业。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19"/>
          <p:cNvSpPr>
            <a:spLocks noChangeArrowheads="1"/>
          </p:cNvSpPr>
          <p:nvPr/>
        </p:nvSpPr>
        <p:spPr bwMode="auto">
          <a:xfrm>
            <a:off x="1141780" y="3429000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、输入成员电子邮箱，添加成员。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876"/>
            <a:ext cx="6096000" cy="587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69" y="1844254"/>
            <a:ext cx="7505700" cy="488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一、创建组织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41780" y="1365861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问卷调查，可忽略。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66" y="1064371"/>
            <a:ext cx="8451850" cy="541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一、创建组织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41780" y="1365861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邀请成员：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8" y="1859643"/>
            <a:ext cx="11569064" cy="329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300996" y="2649894"/>
            <a:ext cx="1492898" cy="578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一、创建组织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41780" y="1365861"/>
            <a:ext cx="9367263" cy="3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被邀请的成员会收到一封邮件，根据提示加入组织。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52" y="1950388"/>
            <a:ext cx="3007209" cy="534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704850"/>
            <a:ext cx="3141306" cy="558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二、创建团队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001821" y="1365861"/>
            <a:ext cx="936726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组织通过团队管理成员。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步骤：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、进入团队，点击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team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、输入团队名称、描述信息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、选择可见性：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组织成员可见；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团队成员可见。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Create team,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创建团队。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847" y="585837"/>
            <a:ext cx="8634153" cy="53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29" y="476250"/>
            <a:ext cx="730885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395413" y="2039938"/>
            <a:ext cx="2665412" cy="2346325"/>
            <a:chOff x="1394854" y="2039732"/>
            <a:chExt cx="2666393" cy="2346735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3" name="文本框 5"/>
            <p:cNvSpPr txBox="1">
              <a:spLocks noChangeArrowheads="1"/>
            </p:cNvSpPr>
            <p:nvPr/>
          </p:nvSpPr>
          <p:spPr bwMode="auto">
            <a:xfrm>
              <a:off x="1950177" y="2186816"/>
              <a:ext cx="1960793" cy="201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25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01</a:t>
              </a:r>
              <a:endParaRPr kumimoji="0" lang="zh-CN" altLang="en-US" sz="1250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>
              <a:off x="1394854" y="2289337"/>
              <a:ext cx="2036614" cy="2036614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4" name="椭圆 13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135438" y="2768600"/>
            <a:ext cx="6777037" cy="1237078"/>
            <a:chOff x="277329" y="1418946"/>
            <a:chExt cx="5427948" cy="123713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9" name="文本框 17"/>
            <p:cNvSpPr txBox="1">
              <a:spLocks noChangeArrowheads="1"/>
            </p:cNvSpPr>
            <p:nvPr/>
          </p:nvSpPr>
          <p:spPr bwMode="auto">
            <a:xfrm>
              <a:off x="277329" y="1418946"/>
              <a:ext cx="5141865" cy="76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的作用</a:t>
              </a:r>
              <a:endParaRPr kumimoji="0"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1" name="文本框 19"/>
            <p:cNvSpPr txBox="1">
              <a:spLocks noChangeArrowheads="1"/>
            </p:cNvSpPr>
            <p:nvPr/>
          </p:nvSpPr>
          <p:spPr bwMode="auto">
            <a:xfrm>
              <a:off x="277329" y="2317510"/>
              <a:ext cx="5427948" cy="33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是什么？</a:t>
              </a:r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可以做什么？</a:t>
              </a:r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的优势是什么？</a:t>
              </a:r>
              <a:endParaRPr kumimoji="0" lang="zh-CN" altLang="en-US" sz="16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065588" y="407987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0" grpId="0" animBg="1"/>
      <p:bldP spid="32" grpId="0" animBg="1"/>
      <p:bldP spid="36" grpId="0" animBg="1"/>
      <p:bldP spid="41" grpId="0" animBg="1"/>
      <p:bldP spid="43" grpId="0" animBg="1"/>
      <p:bldP spid="15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三、添加团队成员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001821" y="1365861"/>
            <a:ext cx="93672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、进入团队详情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a member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输入成员名称，点击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Invite(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邀请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" y="2041752"/>
            <a:ext cx="10754250" cy="301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24" y="3281881"/>
            <a:ext cx="6294438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1" y="2592840"/>
            <a:ext cx="11576221" cy="255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四、为团队添加仓库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001821" y="1365861"/>
            <a:ext cx="936726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注意：只有仓库归属于组织时，才可添加到团队。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步骤：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、进入组织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团队详情页，选择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Repositories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repository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，输入具有管理权限的仓库；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、点击添加。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8069" y="1744745"/>
            <a:ext cx="9434512" cy="4487863"/>
            <a:chOff x="4862760" y="1744745"/>
            <a:chExt cx="9434512" cy="448786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760" y="1744745"/>
              <a:ext cx="9434512" cy="4487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5238750" y="3276600"/>
              <a:ext cx="1409700" cy="400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1" y="3345045"/>
            <a:ext cx="9772650" cy="32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3498980" cy="461962"/>
            <a:chOff x="0" y="242888"/>
            <a:chExt cx="2998671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97" name="文本框 4"/>
            <p:cNvSpPr txBox="1">
              <a:spLocks noChangeArrowheads="1"/>
            </p:cNvSpPr>
            <p:nvPr/>
          </p:nvSpPr>
          <p:spPr bwMode="auto">
            <a:xfrm>
              <a:off x="143811" y="242888"/>
              <a:ext cx="2854860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kumimoji="0"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(organization)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0"/>
          <p:cNvSpPr txBox="1"/>
          <p:nvPr/>
        </p:nvSpPr>
        <p:spPr bwMode="auto">
          <a:xfrm>
            <a:off x="748069" y="996529"/>
            <a:ext cx="2249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五、使用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001821" y="1365861"/>
            <a:ext cx="93672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当创建完组织和团队后，各团队可邀请组织中的成员加入。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当组织成员加入团队后，可通过组织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团队协同管理仓库。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48069" y="2228943"/>
            <a:ext cx="10120186" cy="4114705"/>
            <a:chOff x="748069" y="2228943"/>
            <a:chExt cx="10120186" cy="411470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69" y="2228943"/>
              <a:ext cx="10120186" cy="4114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885825" y="5086350"/>
              <a:ext cx="1381125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95550" y="50863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首页</a:t>
              </a:r>
              <a:endPara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9" y="2257425"/>
            <a:ext cx="10120186" cy="377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椭圆 85"/>
          <p:cNvSpPr/>
          <p:nvPr/>
        </p:nvSpPr>
        <p:spPr>
          <a:xfrm rot="11047877" flipV="1">
            <a:off x="8308975" y="5719763"/>
            <a:ext cx="176213" cy="1762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1047877">
            <a:off x="3890963" y="5235575"/>
            <a:ext cx="123825" cy="1238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1047877">
            <a:off x="4294188" y="6721475"/>
            <a:ext cx="123825" cy="1238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1047877">
            <a:off x="8826500" y="5873750"/>
            <a:ext cx="127000" cy="12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1047877">
            <a:off x="7078663" y="6456363"/>
            <a:ext cx="452437" cy="4524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1047877" flipH="1">
            <a:off x="8724900" y="4476750"/>
            <a:ext cx="138113" cy="1381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1047877" flipH="1">
            <a:off x="4899025" y="6496050"/>
            <a:ext cx="139700" cy="1381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047877" flipH="1">
            <a:off x="7996238" y="4240213"/>
            <a:ext cx="422275" cy="4222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55563" y="3451225"/>
            <a:ext cx="519112" cy="5191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6731000" y="6753225"/>
            <a:ext cx="271463" cy="2714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10213975" y="3238500"/>
            <a:ext cx="501650" cy="500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V="1">
            <a:off x="10110788" y="4351338"/>
            <a:ext cx="384175" cy="384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flipV="1">
            <a:off x="4464050" y="5535613"/>
            <a:ext cx="384175" cy="384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817688" y="6245225"/>
            <a:ext cx="471487" cy="471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1842750" y="3402013"/>
            <a:ext cx="271463" cy="2714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102975" y="4179888"/>
            <a:ext cx="269875" cy="271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9615488" y="6046788"/>
            <a:ext cx="271462" cy="271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860675" y="6430963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159625" y="5703888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9618663" y="2452688"/>
            <a:ext cx="282575" cy="2857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9863" y="4748213"/>
            <a:ext cx="550862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flipH="1">
            <a:off x="1428750" y="5278438"/>
            <a:ext cx="368300" cy="3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3117850" y="5554663"/>
            <a:ext cx="608013" cy="6080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6462713" y="6118225"/>
            <a:ext cx="344487" cy="3460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8501063" y="5019675"/>
            <a:ext cx="247650" cy="247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526463" y="6335713"/>
            <a:ext cx="1100137" cy="11001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5118100" y="6583363"/>
            <a:ext cx="728663" cy="7286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flipH="1">
            <a:off x="3421063" y="4489450"/>
            <a:ext cx="309562" cy="3111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9518650" y="5357813"/>
            <a:ext cx="350838" cy="3524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7937500" y="6753225"/>
            <a:ext cx="361950" cy="360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10304463" y="5583238"/>
            <a:ext cx="522287" cy="5222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flipH="1">
            <a:off x="5786438" y="6280150"/>
            <a:ext cx="315912" cy="3159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flipH="1">
            <a:off x="787400" y="4184650"/>
            <a:ext cx="415925" cy="4175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1047877">
            <a:off x="4237038" y="6276975"/>
            <a:ext cx="123825" cy="1238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4870450" y="5681663"/>
            <a:ext cx="669925" cy="6699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7967663" y="6008688"/>
            <a:ext cx="439737" cy="4397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6088063" y="6635750"/>
            <a:ext cx="549275" cy="549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1652250" y="4589463"/>
            <a:ext cx="728663" cy="7302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0537825" y="6399213"/>
            <a:ext cx="412750" cy="412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465138" y="5934075"/>
            <a:ext cx="730250" cy="7286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4124325" y="5864225"/>
            <a:ext cx="282575" cy="2841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rot="11047877" flipH="1">
            <a:off x="7205663" y="5405438"/>
            <a:ext cx="138112" cy="138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3779838" y="6300788"/>
            <a:ext cx="990600" cy="990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1812925" y="3538538"/>
            <a:ext cx="490538" cy="4905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flipH="1">
            <a:off x="11687175" y="2138363"/>
            <a:ext cx="444500" cy="44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-434975" y="2360613"/>
            <a:ext cx="627063" cy="6286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flipH="1">
            <a:off x="2444750" y="2798763"/>
            <a:ext cx="266700" cy="2682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1047877" flipV="1">
            <a:off x="9999663" y="1350963"/>
            <a:ext cx="149225" cy="149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flipH="1">
            <a:off x="2636838" y="4654550"/>
            <a:ext cx="601662" cy="6000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>
            <a:off x="2490788" y="5783263"/>
            <a:ext cx="382587" cy="3825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>
            <a:off x="7702550" y="4910138"/>
            <a:ext cx="638175" cy="638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>
            <a:off x="9159875" y="4476750"/>
            <a:ext cx="541338" cy="5429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>
            <a:off x="11637963" y="3808413"/>
            <a:ext cx="541337" cy="5429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flipV="1">
            <a:off x="9682163" y="3733800"/>
            <a:ext cx="274637" cy="276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6561138" y="5537200"/>
            <a:ext cx="409575" cy="4095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1"/>
          <a:srcRect l="36905" t="33759" r="32570" b="22025"/>
          <a:stretch>
            <a:fillRect/>
          </a:stretch>
        </p:blipFill>
        <p:spPr>
          <a:xfrm rot="1501864">
            <a:off x="7973266" y="1354132"/>
            <a:ext cx="407562" cy="407562"/>
          </a:xfrm>
          <a:custGeom>
            <a:avLst/>
            <a:gdLst>
              <a:gd name="connsiteX0" fmla="*/ 588998 w 1177996"/>
              <a:gd name="connsiteY0" fmla="*/ 0 h 1177994"/>
              <a:gd name="connsiteX1" fmla="*/ 1177996 w 1177996"/>
              <a:gd name="connsiteY1" fmla="*/ 588997 h 1177994"/>
              <a:gd name="connsiteX2" fmla="*/ 588998 w 1177996"/>
              <a:gd name="connsiteY2" fmla="*/ 1177994 h 1177994"/>
              <a:gd name="connsiteX3" fmla="*/ 0 w 1177996"/>
              <a:gd name="connsiteY3" fmla="*/ 588997 h 1177994"/>
              <a:gd name="connsiteX4" fmla="*/ 588998 w 1177996"/>
              <a:gd name="connsiteY4" fmla="*/ 0 h 117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996" h="1177994">
                <a:moveTo>
                  <a:pt x="588998" y="0"/>
                </a:moveTo>
                <a:cubicBezTo>
                  <a:pt x="914293" y="0"/>
                  <a:pt x="1177996" y="263703"/>
                  <a:pt x="1177996" y="588997"/>
                </a:cubicBezTo>
                <a:cubicBezTo>
                  <a:pt x="1177996" y="914291"/>
                  <a:pt x="914293" y="1177994"/>
                  <a:pt x="588998" y="1177994"/>
                </a:cubicBezTo>
                <a:cubicBezTo>
                  <a:pt x="263703" y="1177994"/>
                  <a:pt x="0" y="914291"/>
                  <a:pt x="0" y="588997"/>
                </a:cubicBezTo>
                <a:cubicBezTo>
                  <a:pt x="0" y="263703"/>
                  <a:pt x="263703" y="0"/>
                  <a:pt x="588998" y="0"/>
                </a:cubicBezTo>
                <a:close/>
              </a:path>
            </a:pathLst>
          </a:custGeom>
        </p:spPr>
      </p:pic>
      <p:sp>
        <p:nvSpPr>
          <p:cNvPr id="197" name="椭圆 196"/>
          <p:cNvSpPr/>
          <p:nvPr/>
        </p:nvSpPr>
        <p:spPr>
          <a:xfrm>
            <a:off x="11261725" y="5419725"/>
            <a:ext cx="271463" cy="2714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 flipV="1">
            <a:off x="11339513" y="6289675"/>
            <a:ext cx="276225" cy="274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3590930" y="273045"/>
            <a:ext cx="5072053" cy="6035680"/>
            <a:chOff x="3565655" y="300107"/>
            <a:chExt cx="5070968" cy="6036267"/>
          </a:xfrm>
        </p:grpSpPr>
        <p:sp>
          <p:nvSpPr>
            <p:cNvPr id="210" name="任意多边形 209"/>
            <p:cNvSpPr/>
            <p:nvPr/>
          </p:nvSpPr>
          <p:spPr>
            <a:xfrm rot="13500000" flipH="1">
              <a:off x="3565650" y="300112"/>
              <a:ext cx="5070978" cy="5070968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3759284" y="2427569"/>
              <a:ext cx="4637683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9" name="文本框 226"/>
            <p:cNvSpPr txBox="1">
              <a:spLocks noChangeArrowheads="1"/>
            </p:cNvSpPr>
            <p:nvPr/>
          </p:nvSpPr>
          <p:spPr bwMode="auto">
            <a:xfrm>
              <a:off x="3705810" y="1946236"/>
              <a:ext cx="1415469" cy="46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研发中心</a:t>
              </a:r>
              <a:endParaRPr kumimoji="0"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229" name="直接连接符 228"/>
            <p:cNvCxnSpPr/>
            <p:nvPr/>
          </p:nvCxnSpPr>
          <p:spPr>
            <a:xfrm>
              <a:off x="3759284" y="2462497"/>
              <a:ext cx="268865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3759284" y="3448431"/>
              <a:ext cx="4637683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6939953" y="3511937"/>
              <a:ext cx="1457013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9" name="图片 348"/>
            <p:cNvPicPr>
              <a:picLocks noChangeAspect="1"/>
            </p:cNvPicPr>
            <p:nvPr/>
          </p:nvPicPr>
          <p:blipFill>
            <a:blip r:embed="rId1"/>
            <a:srcRect l="35176"/>
            <a:stretch>
              <a:fillRect/>
            </a:stretch>
          </p:blipFill>
          <p:spPr>
            <a:xfrm>
              <a:off x="3775670" y="3572820"/>
              <a:ext cx="2276311" cy="2763554"/>
            </a:xfrm>
            <a:custGeom>
              <a:avLst/>
              <a:gdLst>
                <a:gd name="connsiteX0" fmla="*/ 0 w 2501639"/>
                <a:gd name="connsiteY0" fmla="*/ 0 h 3037113"/>
                <a:gd name="connsiteX1" fmla="*/ 2501639 w 2501639"/>
                <a:gd name="connsiteY1" fmla="*/ 0 h 3037113"/>
                <a:gd name="connsiteX2" fmla="*/ 2501639 w 2501639"/>
                <a:gd name="connsiteY2" fmla="*/ 3031844 h 3037113"/>
                <a:gd name="connsiteX3" fmla="*/ 2499610 w 2501639"/>
                <a:gd name="connsiteY3" fmla="*/ 3037113 h 3037113"/>
                <a:gd name="connsiteX4" fmla="*/ 2494398 w 2501639"/>
                <a:gd name="connsiteY4" fmla="*/ 3037113 h 3037113"/>
                <a:gd name="connsiteX5" fmla="*/ 2494398 w 2501639"/>
                <a:gd name="connsiteY5" fmla="*/ 2995749 h 3037113"/>
                <a:gd name="connsiteX6" fmla="*/ 2459527 w 2501639"/>
                <a:gd name="connsiteY6" fmla="*/ 2905197 h 3037113"/>
                <a:gd name="connsiteX7" fmla="*/ 717381 w 2501639"/>
                <a:gd name="connsiteY7" fmla="*/ 1444903 h 3037113"/>
                <a:gd name="connsiteX8" fmla="*/ 19111 w 2501639"/>
                <a:gd name="connsiteY8" fmla="*/ 132437 h 303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1639" h="3037113">
                  <a:moveTo>
                    <a:pt x="0" y="0"/>
                  </a:moveTo>
                  <a:lnTo>
                    <a:pt x="2501639" y="0"/>
                  </a:lnTo>
                  <a:lnTo>
                    <a:pt x="2501639" y="3031844"/>
                  </a:lnTo>
                  <a:lnTo>
                    <a:pt x="2499610" y="3037113"/>
                  </a:lnTo>
                  <a:lnTo>
                    <a:pt x="2494398" y="3037113"/>
                  </a:lnTo>
                  <a:lnTo>
                    <a:pt x="2494398" y="2995749"/>
                  </a:lnTo>
                  <a:lnTo>
                    <a:pt x="2459527" y="2905197"/>
                  </a:lnTo>
                  <a:cubicBezTo>
                    <a:pt x="2141873" y="2211741"/>
                    <a:pt x="1279306" y="2006828"/>
                    <a:pt x="717381" y="1444903"/>
                  </a:cubicBezTo>
                  <a:cubicBezTo>
                    <a:pt x="344970" y="1072492"/>
                    <a:pt x="112213" y="613311"/>
                    <a:pt x="19111" y="132437"/>
                  </a:cubicBezTo>
                  <a:close/>
                </a:path>
              </a:pathLst>
            </a:custGeom>
          </p:spPr>
        </p:pic>
      </p:grpSp>
      <p:sp>
        <p:nvSpPr>
          <p:cNvPr id="201" name="椭圆 200"/>
          <p:cNvSpPr/>
          <p:nvPr/>
        </p:nvSpPr>
        <p:spPr>
          <a:xfrm>
            <a:off x="8102600" y="1300163"/>
            <a:ext cx="477838" cy="477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>
            <a:off x="3444875" y="3463925"/>
            <a:ext cx="676275" cy="677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686" name="图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259013"/>
            <a:ext cx="54022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197" grpId="0" animBg="1"/>
      <p:bldP spid="198" grpId="0" animBg="1"/>
      <p:bldP spid="201" grpId="0" animBg="1"/>
      <p:bldP spid="2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4713" y="1143000"/>
            <a:ext cx="4141787" cy="4140200"/>
          </a:xfrm>
          <a:prstGeom prst="ellipse">
            <a:avLst/>
          </a:prstGeom>
          <a:solidFill>
            <a:schemeClr val="bg1"/>
          </a:solidFill>
          <a:ln w="571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043488" y="1749425"/>
            <a:ext cx="417512" cy="41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48188" y="1454150"/>
            <a:ext cx="328612" cy="33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298450" y="1919288"/>
            <a:ext cx="554038" cy="5524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 bwMode="auto">
          <a:xfrm>
            <a:off x="0" y="242888"/>
            <a:ext cx="2650615" cy="461962"/>
            <a:chOff x="0" y="242888"/>
            <a:chExt cx="2651306" cy="461665"/>
          </a:xfrm>
        </p:grpSpPr>
        <p:sp>
          <p:nvSpPr>
            <p:cNvPr id="16" name="矩形 15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98" name="文本框 18"/>
            <p:cNvSpPr txBox="1">
              <a:spLocks noChangeArrowheads="1"/>
            </p:cNvSpPr>
            <p:nvPr/>
          </p:nvSpPr>
          <p:spPr bwMode="auto">
            <a:xfrm>
              <a:off x="491177" y="242888"/>
              <a:ext cx="2160129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的作用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5256213" y="2995613"/>
            <a:ext cx="206375" cy="2047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1047877">
            <a:off x="1938338" y="5992813"/>
            <a:ext cx="165100" cy="1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328738" y="5078413"/>
            <a:ext cx="603250" cy="603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V="1">
            <a:off x="2563813" y="5973763"/>
            <a:ext cx="679450" cy="6794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76263" y="5153025"/>
            <a:ext cx="287337" cy="2873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2752725" y="5370513"/>
            <a:ext cx="301625" cy="3016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4416425" y="5197475"/>
            <a:ext cx="231775" cy="233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609975" y="5580063"/>
            <a:ext cx="250825" cy="2524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539416" y="3368966"/>
            <a:ext cx="1674934" cy="1674934"/>
            <a:chOff x="4539416" y="3368966"/>
            <a:chExt cx="1674934" cy="1674934"/>
          </a:xfrm>
          <a:solidFill>
            <a:schemeClr val="accent2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891012" y="4021767"/>
              <a:ext cx="97174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-41275" y="3700463"/>
            <a:ext cx="942975" cy="9477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638925" y="1549400"/>
            <a:ext cx="4821238" cy="888345"/>
            <a:chOff x="6639013" y="1549333"/>
            <a:chExt cx="4820607" cy="888239"/>
          </a:xfrm>
        </p:grpSpPr>
        <p:sp>
          <p:nvSpPr>
            <p:cNvPr id="7195" name="文本框 59"/>
            <p:cNvSpPr txBox="1">
              <a:spLocks noChangeArrowheads="1"/>
            </p:cNvSpPr>
            <p:nvPr/>
          </p:nvSpPr>
          <p:spPr bwMode="auto">
            <a:xfrm>
              <a:off x="6639013" y="1549333"/>
              <a:ext cx="4820607" cy="36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l"/>
              </a:pPr>
              <a:r>
                <a:rPr kumimoji="0" lang="en-US" altLang="zh-CN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是什么？</a:t>
              </a:r>
              <a:endParaRPr kumimoji="0" lang="zh-CN" altLang="en-US" sz="1800" b="1" dirty="0">
                <a:solidFill>
                  <a:srgbClr val="E7A5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196" name="矩形 61"/>
            <p:cNvSpPr>
              <a:spLocks noChangeArrowheads="1"/>
            </p:cNvSpPr>
            <p:nvPr/>
          </p:nvSpPr>
          <p:spPr bwMode="auto">
            <a:xfrm>
              <a:off x="6921551" y="1914414"/>
              <a:ext cx="4538069" cy="52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是一个面向开源及私有软件项目的托管平台， 于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2008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月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10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日正式上线。</a:t>
              </a:r>
              <a:endPara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638925" y="2738440"/>
            <a:ext cx="4821238" cy="1482288"/>
            <a:chOff x="6639013" y="2635727"/>
            <a:chExt cx="4820607" cy="1482881"/>
          </a:xfrm>
        </p:grpSpPr>
        <p:sp>
          <p:nvSpPr>
            <p:cNvPr id="7193" name="矩形 62"/>
            <p:cNvSpPr>
              <a:spLocks noChangeArrowheads="1"/>
            </p:cNvSpPr>
            <p:nvPr/>
          </p:nvSpPr>
          <p:spPr bwMode="auto">
            <a:xfrm>
              <a:off x="6921551" y="2948589"/>
              <a:ext cx="4538069" cy="1170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Fork(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分叉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，将别人建立好的储存库复制到自己的账户中。</a:t>
              </a:r>
              <a:endParaRPr lang="en-US" altLang="zh-CN" sz="14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Clone (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克隆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，将存储库复制到本地或客户端中。</a:t>
              </a:r>
              <a:endParaRPr lang="en-US" altLang="zh-CN" sz="14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Branch(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分支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，同时对同一储存库进行编辑。</a:t>
              </a:r>
              <a:endParaRPr lang="en-US" altLang="zh-CN" sz="14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、回退到之前的版本。</a:t>
              </a:r>
              <a:endPara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194" name="文本框 64"/>
            <p:cNvSpPr txBox="1">
              <a:spLocks noChangeArrowheads="1"/>
            </p:cNvSpPr>
            <p:nvPr/>
          </p:nvSpPr>
          <p:spPr bwMode="auto">
            <a:xfrm>
              <a:off x="6639013" y="2635727"/>
              <a:ext cx="4820607" cy="370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l"/>
              </a:pPr>
              <a:r>
                <a:rPr kumimoji="0" lang="en-US" altLang="zh-CN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可以做什么？</a:t>
              </a:r>
              <a:endParaRPr kumimoji="0" lang="zh-CN" altLang="en-US" sz="1800" b="1" dirty="0">
                <a:solidFill>
                  <a:srgbClr val="E7A5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638925" y="4305297"/>
            <a:ext cx="4821238" cy="1493400"/>
            <a:chOff x="6639013" y="4154731"/>
            <a:chExt cx="4820607" cy="1492411"/>
          </a:xfrm>
        </p:grpSpPr>
        <p:sp>
          <p:nvSpPr>
            <p:cNvPr id="7191" name="矩形 63"/>
            <p:cNvSpPr>
              <a:spLocks noChangeArrowheads="1"/>
            </p:cNvSpPr>
            <p:nvPr/>
          </p:nvSpPr>
          <p:spPr bwMode="auto">
            <a:xfrm>
              <a:off x="6921551" y="4478366"/>
              <a:ext cx="4538069" cy="1168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 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提供在线编辑文件的功能，不熟悉 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 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的用户也可以直接通过浏览器修改版本库里的文件。</a:t>
              </a:r>
              <a:endParaRPr lang="en-US" altLang="zh-CN" sz="14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1" hangingPunct="1"/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、页面没有广告，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lang="zh-CN" altLang="en-US" sz="14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通过对私有版本库托管、面向企业的版本库托管和项目管理平台、人员招聘等付费服务，不必通过页面嵌入广告的方式维持运营。</a:t>
              </a:r>
              <a:endPara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192" name="文本框 67"/>
            <p:cNvSpPr txBox="1">
              <a:spLocks noChangeArrowheads="1"/>
            </p:cNvSpPr>
            <p:nvPr/>
          </p:nvSpPr>
          <p:spPr bwMode="auto">
            <a:xfrm>
              <a:off x="6639013" y="4154731"/>
              <a:ext cx="4820607" cy="369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l"/>
              </a:pPr>
              <a:r>
                <a:rPr kumimoji="0" lang="en-US" altLang="zh-CN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800" b="1" dirty="0" smtClean="0">
                  <a:solidFill>
                    <a:srgbClr val="E7A5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的优势是什么？</a:t>
              </a:r>
              <a:endParaRPr kumimoji="0" lang="zh-CN" altLang="en-US" sz="1800" b="1" dirty="0">
                <a:solidFill>
                  <a:srgbClr val="E7A5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1"/>
          <a:srcRect l="15987" t="309" r="20936" b="54406"/>
          <a:stretch>
            <a:fillRect/>
          </a:stretch>
        </p:blipFill>
        <p:spPr>
          <a:xfrm rot="1986105">
            <a:off x="4922489" y="3457566"/>
            <a:ext cx="1433404" cy="1433404"/>
          </a:xfrm>
          <a:custGeom>
            <a:avLst/>
            <a:gdLst>
              <a:gd name="connsiteX0" fmla="*/ 1238250 w 2476500"/>
              <a:gd name="connsiteY0" fmla="*/ 0 h 2476500"/>
              <a:gd name="connsiteX1" fmla="*/ 2476500 w 2476500"/>
              <a:gd name="connsiteY1" fmla="*/ 1238250 h 2476500"/>
              <a:gd name="connsiteX2" fmla="*/ 1238250 w 2476500"/>
              <a:gd name="connsiteY2" fmla="*/ 2476500 h 2476500"/>
              <a:gd name="connsiteX3" fmla="*/ 0 w 2476500"/>
              <a:gd name="connsiteY3" fmla="*/ 1238250 h 2476500"/>
              <a:gd name="connsiteX4" fmla="*/ 1238250 w 2476500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1238250" y="0"/>
                </a:moveTo>
                <a:cubicBezTo>
                  <a:pt x="1922117" y="0"/>
                  <a:pt x="2476500" y="554383"/>
                  <a:pt x="2476500" y="1238250"/>
                </a:cubicBez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lose/>
              </a:path>
            </a:pathLst>
          </a:cu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"/>
          <a:srcRect l="15987" t="309" r="20936" b="54406"/>
          <a:stretch>
            <a:fillRect/>
          </a:stretch>
        </p:blipFill>
        <p:spPr>
          <a:xfrm rot="2636422">
            <a:off x="725173" y="1862295"/>
            <a:ext cx="3478797" cy="3478797"/>
          </a:xfrm>
          <a:custGeom>
            <a:avLst/>
            <a:gdLst>
              <a:gd name="connsiteX0" fmla="*/ 1238250 w 2476500"/>
              <a:gd name="connsiteY0" fmla="*/ 0 h 2476500"/>
              <a:gd name="connsiteX1" fmla="*/ 2476500 w 2476500"/>
              <a:gd name="connsiteY1" fmla="*/ 1238250 h 2476500"/>
              <a:gd name="connsiteX2" fmla="*/ 1238250 w 2476500"/>
              <a:gd name="connsiteY2" fmla="*/ 2476500 h 2476500"/>
              <a:gd name="connsiteX3" fmla="*/ 0 w 2476500"/>
              <a:gd name="connsiteY3" fmla="*/ 1238250 h 2476500"/>
              <a:gd name="connsiteX4" fmla="*/ 1238250 w 2476500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1238250" y="0"/>
                </a:moveTo>
                <a:cubicBezTo>
                  <a:pt x="1922117" y="0"/>
                  <a:pt x="2476500" y="554383"/>
                  <a:pt x="2476500" y="1238250"/>
                </a:cubicBez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3" y="1788919"/>
            <a:ext cx="3516501" cy="3175839"/>
          </a:xfrm>
          <a:prstGeom prst="ellipse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395413" y="2039938"/>
            <a:ext cx="2665412" cy="2346325"/>
            <a:chOff x="1394854" y="2039732"/>
            <a:chExt cx="2666393" cy="2346735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07" name="文本框 5"/>
            <p:cNvSpPr txBox="1">
              <a:spLocks noChangeArrowheads="1"/>
            </p:cNvSpPr>
            <p:nvPr/>
          </p:nvSpPr>
          <p:spPr bwMode="auto">
            <a:xfrm>
              <a:off x="1950177" y="2186816"/>
              <a:ext cx="1960793" cy="201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25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02</a:t>
              </a:r>
              <a:endParaRPr kumimoji="0" lang="zh-CN" altLang="en-US" sz="1250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43447" t="18711" r="10242" b="14206"/>
            <a:stretch>
              <a:fillRect/>
            </a:stretch>
          </p:blipFill>
          <p:spPr>
            <a:xfrm rot="1956925">
              <a:off x="1394854" y="2289337"/>
              <a:ext cx="2036614" cy="2036614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4" name="椭圆 13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135438" y="2768600"/>
            <a:ext cx="6777037" cy="1237080"/>
            <a:chOff x="277329" y="1418946"/>
            <a:chExt cx="5427948" cy="123713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3" name="文本框 17"/>
            <p:cNvSpPr txBox="1">
              <a:spLocks noChangeArrowheads="1"/>
            </p:cNvSpPr>
            <p:nvPr/>
          </p:nvSpPr>
          <p:spPr bwMode="auto">
            <a:xfrm>
              <a:off x="277329" y="1418946"/>
              <a:ext cx="5141865" cy="76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sz="4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5" name="文本框 19"/>
            <p:cNvSpPr txBox="1">
              <a:spLocks noChangeArrowheads="1"/>
            </p:cNvSpPr>
            <p:nvPr/>
          </p:nvSpPr>
          <p:spPr bwMode="auto">
            <a:xfrm>
              <a:off x="277329" y="2317510"/>
              <a:ext cx="5427948" cy="338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要想使用</a:t>
              </a:r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，必须先拥有</a:t>
              </a:r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账号，注册</a:t>
              </a:r>
              <a:r>
                <a:rPr kumimoji="0" lang="en-US" altLang="zh-CN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kumimoji="0" lang="zh-CN" altLang="en-US" sz="1600" dirty="0" smtClean="0">
                  <a:solidFill>
                    <a:srgbClr val="7F7F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账号是第一步。</a:t>
              </a:r>
              <a:endParaRPr kumimoji="0" lang="zh-CN" altLang="en-US" sz="16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065588" y="407987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0" grpId="0" animBg="1"/>
      <p:bldP spid="32" grpId="0" animBg="1"/>
      <p:bldP spid="36" grpId="0" animBg="1"/>
      <p:bldP spid="41" grpId="0" animBg="1"/>
      <p:bldP spid="43" grpId="0" animBg="1"/>
      <p:bldP spid="15" grpId="0" animBg="1"/>
      <p:bldP spid="48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账号注册步骤</a:t>
            </a:r>
            <a:r>
              <a:rPr kumimoji="0" lang="zh-CN" altLang="en-US" sz="1800" b="1" dirty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38" name="矩形 58"/>
          <p:cNvSpPr>
            <a:spLocks noChangeArrowheads="1"/>
          </p:cNvSpPr>
          <p:nvPr/>
        </p:nvSpPr>
        <p:spPr bwMode="auto">
          <a:xfrm>
            <a:off x="644936" y="1557953"/>
            <a:ext cx="92641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第一步打开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https://github.com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网址，点击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Sign up for GitHub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按键进入注册页面。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367" name="Picture 5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2" y="2082637"/>
            <a:ext cx="10245012" cy="443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账号注册步骤</a:t>
            </a:r>
            <a:r>
              <a:rPr kumimoji="0" lang="zh-CN" altLang="en-US" sz="1800" b="1" dirty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38" name="矩形 58"/>
          <p:cNvSpPr>
            <a:spLocks noChangeArrowheads="1"/>
          </p:cNvSpPr>
          <p:nvPr/>
        </p:nvSpPr>
        <p:spPr bwMode="auto">
          <a:xfrm>
            <a:off x="644936" y="1236145"/>
            <a:ext cx="92641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第二步，根据提示输入邮箱、密码、用户名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有一定规则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3" y="1636255"/>
            <a:ext cx="9433247" cy="442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644936" y="6105253"/>
            <a:ext cx="107955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6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Username may only contain alphanumeric characters or single hyphens, and cannot begin or end with a hyphen.</a:t>
            </a:r>
            <a:endParaRPr kumimoji="0" lang="zh-CN" altLang="en-US" sz="16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/>
        </p:nvSpPr>
        <p:spPr bwMode="auto">
          <a:xfrm>
            <a:off x="644935" y="6443807"/>
            <a:ext cx="107955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6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用户名只能包含字母、数字或单个连字符，连字符不能以开头或结尾。</a:t>
            </a:r>
            <a:endParaRPr kumimoji="0" lang="zh-CN" altLang="en-US" sz="16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账号注册步骤</a:t>
            </a:r>
            <a:r>
              <a:rPr kumimoji="0" lang="zh-CN" altLang="en-US" sz="1800" b="1" dirty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38" name="矩形 58"/>
          <p:cNvSpPr>
            <a:spLocks noChangeArrowheads="1"/>
          </p:cNvSpPr>
          <p:nvPr/>
        </p:nvSpPr>
        <p:spPr bwMode="auto">
          <a:xfrm>
            <a:off x="644935" y="1236145"/>
            <a:ext cx="117274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Would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 like to receive product updates and announcements via email? 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Type "y" for yes or "n" for no)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/>
        </p:nvSpPr>
        <p:spPr bwMode="auto">
          <a:xfrm>
            <a:off x="793103" y="6375832"/>
            <a:ext cx="107955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6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您是否希望通过电子邮件收到产品更新和公告</a:t>
            </a:r>
            <a:r>
              <a:rPr kumimoji="0" lang="en-US" altLang="zh-CN" sz="1600" dirty="0" smtClean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 </a:t>
            </a:r>
            <a:endParaRPr kumimoji="0" lang="zh-CN" altLang="en-US" sz="16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2" y="1636255"/>
            <a:ext cx="9433247" cy="473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42888"/>
            <a:ext cx="2496726" cy="461962"/>
            <a:chOff x="0" y="242888"/>
            <a:chExt cx="2497377" cy="461665"/>
          </a:xfrm>
        </p:grpSpPr>
        <p:sp>
          <p:nvSpPr>
            <p:cNvPr id="4" name="矩形 3"/>
            <p:cNvSpPr/>
            <p:nvPr/>
          </p:nvSpPr>
          <p:spPr>
            <a:xfrm>
              <a:off x="0" y="242888"/>
              <a:ext cx="401743" cy="4616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4" name="文本框 4"/>
            <p:cNvSpPr txBox="1">
              <a:spLocks noChangeArrowheads="1"/>
            </p:cNvSpPr>
            <p:nvPr/>
          </p:nvSpPr>
          <p:spPr bwMode="auto">
            <a:xfrm>
              <a:off x="645105" y="242888"/>
              <a:ext cx="1852272" cy="46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kumimoji="0" lang="en-US" altLang="zh-CN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endParaRPr kumimoji="0"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7" name="文本框 57"/>
          <p:cNvSpPr txBox="1">
            <a:spLocks noChangeArrowheads="1"/>
          </p:cNvSpPr>
          <p:nvPr/>
        </p:nvSpPr>
        <p:spPr bwMode="auto">
          <a:xfrm>
            <a:off x="644937" y="866257"/>
            <a:ext cx="466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kumimoji="0" lang="en-US" altLang="zh-CN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kumimoji="0" lang="zh-CN" altLang="en-US" sz="1800" b="1" dirty="0" smtClean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账号注册步骤</a:t>
            </a:r>
            <a:r>
              <a:rPr kumimoji="0" lang="zh-CN" altLang="en-US" sz="1800" b="1" dirty="0">
                <a:solidFill>
                  <a:srgbClr val="EB75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kumimoji="0" lang="zh-CN" altLang="en-US" sz="1800" b="1" dirty="0">
              <a:solidFill>
                <a:srgbClr val="EB75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38" name="矩形 58"/>
          <p:cNvSpPr>
            <a:spLocks noChangeArrowheads="1"/>
          </p:cNvSpPr>
          <p:nvPr/>
        </p:nvSpPr>
        <p:spPr bwMode="auto">
          <a:xfrm>
            <a:off x="644935" y="1236145"/>
            <a:ext cx="11727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5" y="1662087"/>
            <a:ext cx="5103844" cy="450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74" y="1939341"/>
            <a:ext cx="636270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6365" y="6164707"/>
            <a:ext cx="332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机器验证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0275" y="5903734"/>
            <a:ext cx="332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验证码验证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(8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ZTNlYTMzOTUzMGIwMTY1MmM5OTBlNWI1Y2U1NGY3MGUifQ=="/>
</p:tagLst>
</file>

<file path=ppt/theme/theme1.xml><?xml version="1.0" encoding="utf-8"?>
<a:theme xmlns:a="http://schemas.openxmlformats.org/drawingml/2006/main" name="微软雅黑">
  <a:themeElements>
    <a:clrScheme name="平面图表4配色(合集配色)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DBCC0"/>
      </a:accent1>
      <a:accent2>
        <a:srgbClr val="FFC535"/>
      </a:accent2>
      <a:accent3>
        <a:srgbClr val="EB7513"/>
      </a:accent3>
      <a:accent4>
        <a:srgbClr val="C8C2AC"/>
      </a:accent4>
      <a:accent5>
        <a:srgbClr val="76AFAF"/>
      </a:accent5>
      <a:accent6>
        <a:srgbClr val="F4EFD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3110</Words>
  <Application>WPS 演示</Application>
  <PresentationFormat>自定义</PresentationFormat>
  <Paragraphs>296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 Light</vt:lpstr>
      <vt:lpstr>Century Gothic</vt:lpstr>
      <vt:lpstr>微软雅黑</vt:lpstr>
      <vt:lpstr>方正清刻本悦宋简体</vt:lpstr>
      <vt:lpstr>Arial Unicode MS</vt:lpstr>
      <vt:lpstr>微软雅黑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杨桉楠</dc:creator>
  <cp:lastModifiedBy>HASEE</cp:lastModifiedBy>
  <cp:revision>101</cp:revision>
  <dcterms:created xsi:type="dcterms:W3CDTF">2015-02-01T03:08:00Z</dcterms:created>
  <dcterms:modified xsi:type="dcterms:W3CDTF">2022-09-18T00:49:01Z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D7A382BB99A94B5AADA6D5B15EEFAB7C</vt:lpwstr>
  </property>
  <property fmtid="{D5CDD505-2E9C-101B-9397-08002B2CF9AE}" pid="3" name="KSOProductBuildVer">
    <vt:lpwstr>2052-11.1.0.12358</vt:lpwstr>
  </property>
</Properties>
</file>